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5143500" cx="9144000"/>
  <p:notesSz cx="6858000" cy="9144000"/>
  <p:embeddedFontLst>
    <p:embeddedFont>
      <p:font typeface="Roboto"/>
      <p:regular r:id="rId19"/>
      <p:bold r:id="rId20"/>
      <p:italic r:id="rId21"/>
      <p:boldItalic r:id="rId22"/>
    </p:embeddedFont>
    <p:embeddedFont>
      <p:font typeface="Roboto Medium"/>
      <p:regular r:id="rId23"/>
      <p:bold r:id="rId24"/>
      <p:italic r:id="rId25"/>
      <p:boldItalic r:id="rId26"/>
    </p:embeddedFont>
    <p:embeddedFont>
      <p:font typeface="Open Sans"/>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6102C81-1D8B-4184-B6C9-30B1D509515D}">
  <a:tblStyle styleId="{16102C81-1D8B-4184-B6C9-30B1D509515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22" Type="http://schemas.openxmlformats.org/officeDocument/2006/relationships/font" Target="fonts/Roboto-boldItalic.fntdata"/><Relationship Id="rId21" Type="http://schemas.openxmlformats.org/officeDocument/2006/relationships/font" Target="fonts/Roboto-italic.fntdata"/><Relationship Id="rId24" Type="http://schemas.openxmlformats.org/officeDocument/2006/relationships/font" Target="fonts/RobotoMedium-bold.fntdata"/><Relationship Id="rId23" Type="http://schemas.openxmlformats.org/officeDocument/2006/relationships/font" Target="fonts/RobotoMedium-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obotoMedium-boldItalic.fntdata"/><Relationship Id="rId25" Type="http://schemas.openxmlformats.org/officeDocument/2006/relationships/font" Target="fonts/RobotoMedium-italic.fntdata"/><Relationship Id="rId28" Type="http://schemas.openxmlformats.org/officeDocument/2006/relationships/font" Target="fonts/OpenSans-bold.fntdata"/><Relationship Id="rId27" Type="http://schemas.openxmlformats.org/officeDocument/2006/relationships/font" Target="fonts/OpenSans-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OpenSans-italic.fntdata"/><Relationship Id="rId7" Type="http://schemas.openxmlformats.org/officeDocument/2006/relationships/slide" Target="slides/slide1.xml"/><Relationship Id="rId8" Type="http://schemas.openxmlformats.org/officeDocument/2006/relationships/slide" Target="slides/slide2.xml"/><Relationship Id="rId30" Type="http://schemas.openxmlformats.org/officeDocument/2006/relationships/font" Target="fonts/OpenSans-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Roboto-regular.fntdata"/><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8a91af4fa9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28a91af4fa9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8a91af4fa9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8a91af4fa9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8a910e7247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28a910e7247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28a91af4fa9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28a91af4fa9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8a910e7247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g28a910e7247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8a91af4fa9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8a91af4fa9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8a910e7247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g28a910e7247_0_10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8a910e7247_2_146:notes"/>
          <p:cNvSpPr txBox="1"/>
          <p:nvPr>
            <p:ph idx="1" type="body"/>
          </p:nvPr>
        </p:nvSpPr>
        <p:spPr>
          <a:xfrm>
            <a:off x="685800" y="4343400"/>
            <a:ext cx="5486400" cy="4114800"/>
          </a:xfrm>
          <a:prstGeom prst="rect">
            <a:avLst/>
          </a:prstGeom>
        </p:spPr>
        <p:txBody>
          <a:bodyPr anchorCtr="0" anchor="t" bIns="49950" lIns="49950" spcFirstLastPara="1" rIns="49950" wrap="square" tIns="49950">
            <a:noAutofit/>
          </a:bodyPr>
          <a:lstStyle/>
          <a:p>
            <a:pPr indent="0" lvl="0" marL="0" rtl="0" algn="l">
              <a:spcBef>
                <a:spcPts val="0"/>
              </a:spcBef>
              <a:spcAft>
                <a:spcPts val="0"/>
              </a:spcAft>
              <a:buNone/>
            </a:pPr>
            <a:r>
              <a:t/>
            </a:r>
            <a:endParaRPr/>
          </a:p>
        </p:txBody>
      </p:sp>
      <p:sp>
        <p:nvSpPr>
          <p:cNvPr id="137" name="Google Shape;137;g28a910e7247_2_1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8a91af4fa9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8a91af4fa9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8a91af4fa9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28a91af4fa9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8a91af4fa9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28a91af4fa9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type="obj">
  <p:cSld name="OBJECT">
    <p:spTree>
      <p:nvGrpSpPr>
        <p:cNvPr id="50" name="Shape 50"/>
        <p:cNvGrpSpPr/>
        <p:nvPr/>
      </p:nvGrpSpPr>
      <p:grpSpPr>
        <a:xfrm>
          <a:off x="0" y="0"/>
          <a:ext cx="0" cy="0"/>
          <a:chOff x="0" y="0"/>
          <a:chExt cx="0" cy="0"/>
        </a:xfrm>
      </p:grpSpPr>
      <p:sp>
        <p:nvSpPr>
          <p:cNvPr id="51" name="Google Shape;51;p13"/>
          <p:cNvSpPr txBox="1"/>
          <p:nvPr>
            <p:ph idx="11" type="ftr"/>
          </p:nvPr>
        </p:nvSpPr>
        <p:spPr>
          <a:xfrm>
            <a:off x="3108960" y="4783455"/>
            <a:ext cx="2926200" cy="2574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SzPts val="700"/>
              <a:buNone/>
              <a:defRPr sz="700">
                <a:solidFill>
                  <a:srgbClr val="888888"/>
                </a:solidFill>
              </a:defRPr>
            </a:lvl1pPr>
            <a:lvl2pPr lvl="1" rtl="0" algn="l">
              <a:spcBef>
                <a:spcPts val="0"/>
              </a:spcBef>
              <a:spcAft>
                <a:spcPts val="0"/>
              </a:spcAft>
              <a:buSzPts val="700"/>
              <a:buNone/>
              <a:defRPr sz="700"/>
            </a:lvl2pPr>
            <a:lvl3pPr lvl="2" rtl="0" algn="l">
              <a:spcBef>
                <a:spcPts val="0"/>
              </a:spcBef>
              <a:spcAft>
                <a:spcPts val="0"/>
              </a:spcAft>
              <a:buSzPts val="700"/>
              <a:buNone/>
              <a:defRPr sz="700"/>
            </a:lvl3pPr>
            <a:lvl4pPr lvl="3" rtl="0" algn="l">
              <a:spcBef>
                <a:spcPts val="0"/>
              </a:spcBef>
              <a:spcAft>
                <a:spcPts val="0"/>
              </a:spcAft>
              <a:buSzPts val="700"/>
              <a:buNone/>
              <a:defRPr sz="700"/>
            </a:lvl4pPr>
            <a:lvl5pPr lvl="4" rtl="0" algn="l">
              <a:spcBef>
                <a:spcPts val="0"/>
              </a:spcBef>
              <a:spcAft>
                <a:spcPts val="0"/>
              </a:spcAft>
              <a:buSzPts val="700"/>
              <a:buNone/>
              <a:defRPr sz="700"/>
            </a:lvl5pPr>
            <a:lvl6pPr lvl="5" rtl="0" algn="l">
              <a:spcBef>
                <a:spcPts val="0"/>
              </a:spcBef>
              <a:spcAft>
                <a:spcPts val="0"/>
              </a:spcAft>
              <a:buSzPts val="700"/>
              <a:buNone/>
              <a:defRPr sz="700"/>
            </a:lvl6pPr>
            <a:lvl7pPr lvl="6" rtl="0" algn="l">
              <a:spcBef>
                <a:spcPts val="0"/>
              </a:spcBef>
              <a:spcAft>
                <a:spcPts val="0"/>
              </a:spcAft>
              <a:buSzPts val="700"/>
              <a:buNone/>
              <a:defRPr sz="700"/>
            </a:lvl7pPr>
            <a:lvl8pPr lvl="7" rtl="0" algn="l">
              <a:spcBef>
                <a:spcPts val="0"/>
              </a:spcBef>
              <a:spcAft>
                <a:spcPts val="0"/>
              </a:spcAft>
              <a:buSzPts val="700"/>
              <a:buNone/>
              <a:defRPr sz="700"/>
            </a:lvl8pPr>
            <a:lvl9pPr lvl="8" rtl="0" algn="l">
              <a:spcBef>
                <a:spcPts val="0"/>
              </a:spcBef>
              <a:spcAft>
                <a:spcPts val="0"/>
              </a:spcAft>
              <a:buSzPts val="700"/>
              <a:buNone/>
              <a:defRPr sz="700"/>
            </a:lvl9pPr>
          </a:lstStyle>
          <a:p/>
        </p:txBody>
      </p:sp>
      <p:sp>
        <p:nvSpPr>
          <p:cNvPr id="52" name="Google Shape;52;p13"/>
          <p:cNvSpPr txBox="1"/>
          <p:nvPr>
            <p:ph idx="10" type="dt"/>
          </p:nvPr>
        </p:nvSpPr>
        <p:spPr>
          <a:xfrm>
            <a:off x="457200" y="4783455"/>
            <a:ext cx="2103000" cy="2574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700"/>
              <a:buNone/>
              <a:defRPr sz="700">
                <a:solidFill>
                  <a:srgbClr val="888888"/>
                </a:solidFill>
              </a:defRPr>
            </a:lvl1pPr>
            <a:lvl2pPr lvl="1" rtl="0" algn="l">
              <a:spcBef>
                <a:spcPts val="0"/>
              </a:spcBef>
              <a:spcAft>
                <a:spcPts val="0"/>
              </a:spcAft>
              <a:buSzPts val="700"/>
              <a:buNone/>
              <a:defRPr sz="700"/>
            </a:lvl2pPr>
            <a:lvl3pPr lvl="2" rtl="0" algn="l">
              <a:spcBef>
                <a:spcPts val="0"/>
              </a:spcBef>
              <a:spcAft>
                <a:spcPts val="0"/>
              </a:spcAft>
              <a:buSzPts val="700"/>
              <a:buNone/>
              <a:defRPr sz="700"/>
            </a:lvl3pPr>
            <a:lvl4pPr lvl="3" rtl="0" algn="l">
              <a:spcBef>
                <a:spcPts val="0"/>
              </a:spcBef>
              <a:spcAft>
                <a:spcPts val="0"/>
              </a:spcAft>
              <a:buSzPts val="700"/>
              <a:buNone/>
              <a:defRPr sz="700"/>
            </a:lvl4pPr>
            <a:lvl5pPr lvl="4" rtl="0" algn="l">
              <a:spcBef>
                <a:spcPts val="0"/>
              </a:spcBef>
              <a:spcAft>
                <a:spcPts val="0"/>
              </a:spcAft>
              <a:buSzPts val="700"/>
              <a:buNone/>
              <a:defRPr sz="700"/>
            </a:lvl5pPr>
            <a:lvl6pPr lvl="5" rtl="0" algn="l">
              <a:spcBef>
                <a:spcPts val="0"/>
              </a:spcBef>
              <a:spcAft>
                <a:spcPts val="0"/>
              </a:spcAft>
              <a:buSzPts val="700"/>
              <a:buNone/>
              <a:defRPr sz="700"/>
            </a:lvl6pPr>
            <a:lvl7pPr lvl="6" rtl="0" algn="l">
              <a:spcBef>
                <a:spcPts val="0"/>
              </a:spcBef>
              <a:spcAft>
                <a:spcPts val="0"/>
              </a:spcAft>
              <a:buSzPts val="700"/>
              <a:buNone/>
              <a:defRPr sz="700"/>
            </a:lvl7pPr>
            <a:lvl8pPr lvl="7" rtl="0" algn="l">
              <a:spcBef>
                <a:spcPts val="0"/>
              </a:spcBef>
              <a:spcAft>
                <a:spcPts val="0"/>
              </a:spcAft>
              <a:buSzPts val="700"/>
              <a:buNone/>
              <a:defRPr sz="700"/>
            </a:lvl8pPr>
            <a:lvl9pPr lvl="8" rtl="0" algn="l">
              <a:spcBef>
                <a:spcPts val="0"/>
              </a:spcBef>
              <a:spcAft>
                <a:spcPts val="0"/>
              </a:spcAft>
              <a:buSzPts val="700"/>
              <a:buNone/>
              <a:defRPr sz="700"/>
            </a:lvl9pPr>
          </a:lstStyle>
          <a:p/>
        </p:txBody>
      </p:sp>
      <p:sp>
        <p:nvSpPr>
          <p:cNvPr id="53" name="Google Shape;53;p13"/>
          <p:cNvSpPr txBox="1"/>
          <p:nvPr>
            <p:ph idx="12" type="sldNum"/>
          </p:nvPr>
        </p:nvSpPr>
        <p:spPr>
          <a:xfrm>
            <a:off x="6583680" y="4783455"/>
            <a:ext cx="2103000" cy="153900"/>
          </a:xfrm>
          <a:prstGeom prst="rect">
            <a:avLst/>
          </a:prstGeom>
          <a:noFill/>
          <a:ln>
            <a:noFill/>
          </a:ln>
        </p:spPr>
        <p:txBody>
          <a:bodyPr anchorCtr="0" anchor="t" bIns="0" lIns="0" spcFirstLastPara="1" rIns="0" wrap="square" tIns="0">
            <a:sp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solidFill>
                <a:schemeClr val="dk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jpg"/><Relationship Id="rId4" Type="http://schemas.openxmlformats.org/officeDocument/2006/relationships/image" Target="../media/image10.png"/><Relationship Id="rId5" Type="http://schemas.openxmlformats.org/officeDocument/2006/relationships/image" Target="../media/image7.png"/><Relationship Id="rId6"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12.png"/><Relationship Id="rId5" Type="http://schemas.openxmlformats.org/officeDocument/2006/relationships/image" Target="../media/image15.png"/><Relationship Id="rId6" Type="http://schemas.openxmlformats.org/officeDocument/2006/relationships/image" Target="../media/image18.png"/><Relationship Id="rId7" Type="http://schemas.openxmlformats.org/officeDocument/2006/relationships/image" Target="../media/image16.png"/><Relationship Id="rId8"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1.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0.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7" name="Shape 57"/>
        <p:cNvGrpSpPr/>
        <p:nvPr/>
      </p:nvGrpSpPr>
      <p:grpSpPr>
        <a:xfrm>
          <a:off x="0" y="0"/>
          <a:ext cx="0" cy="0"/>
          <a:chOff x="0" y="0"/>
          <a:chExt cx="0" cy="0"/>
        </a:xfrm>
      </p:grpSpPr>
      <p:pic>
        <p:nvPicPr>
          <p:cNvPr id="58" name="Google Shape;58;p14"/>
          <p:cNvPicPr preferRelativeResize="0"/>
          <p:nvPr/>
        </p:nvPicPr>
        <p:blipFill>
          <a:blip r:embed="rId3">
            <a:alphaModFix/>
          </a:blip>
          <a:stretch>
            <a:fillRect/>
          </a:stretch>
        </p:blipFill>
        <p:spPr>
          <a:xfrm>
            <a:off x="0" y="0"/>
            <a:ext cx="9144012" cy="5143500"/>
          </a:xfrm>
          <a:prstGeom prst="rect">
            <a:avLst/>
          </a:prstGeom>
          <a:noFill/>
          <a:ln>
            <a:noFill/>
          </a:ln>
        </p:spPr>
      </p:pic>
      <p:sp>
        <p:nvSpPr>
          <p:cNvPr id="59" name="Google Shape;59;p14"/>
          <p:cNvSpPr txBox="1"/>
          <p:nvPr/>
        </p:nvSpPr>
        <p:spPr>
          <a:xfrm>
            <a:off x="7101225" y="4431600"/>
            <a:ext cx="2002200" cy="6762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lt1"/>
                </a:solidFill>
              </a:rPr>
              <a:t>PRESENTED BY:</a:t>
            </a:r>
            <a:endParaRPr sz="800">
              <a:solidFill>
                <a:schemeClr val="lt1"/>
              </a:solidFill>
            </a:endParaRPr>
          </a:p>
          <a:p>
            <a:pPr indent="0" lvl="0" marL="0" rtl="0" algn="l">
              <a:spcBef>
                <a:spcPts val="0"/>
              </a:spcBef>
              <a:spcAft>
                <a:spcPts val="0"/>
              </a:spcAft>
              <a:buNone/>
            </a:pPr>
            <a:r>
              <a:rPr lang="en" sz="800">
                <a:solidFill>
                  <a:schemeClr val="lt1"/>
                </a:solidFill>
              </a:rPr>
              <a:t>JAIDEEP</a:t>
            </a:r>
            <a:endParaRPr sz="800">
              <a:solidFill>
                <a:schemeClr val="lt1"/>
              </a:solidFill>
            </a:endParaRPr>
          </a:p>
          <a:p>
            <a:pPr indent="0" lvl="0" marL="0" rtl="0" algn="l">
              <a:spcBef>
                <a:spcPts val="0"/>
              </a:spcBef>
              <a:spcAft>
                <a:spcPts val="0"/>
              </a:spcAft>
              <a:buNone/>
            </a:pPr>
            <a:r>
              <a:rPr lang="en" sz="800">
                <a:solidFill>
                  <a:schemeClr val="lt1"/>
                </a:solidFill>
              </a:rPr>
              <a:t>MAHESH</a:t>
            </a:r>
            <a:endParaRPr sz="800">
              <a:solidFill>
                <a:schemeClr val="lt1"/>
              </a:solidFill>
            </a:endParaRPr>
          </a:p>
          <a:p>
            <a:pPr indent="0" lvl="0" marL="0" rtl="0" algn="l">
              <a:spcBef>
                <a:spcPts val="0"/>
              </a:spcBef>
              <a:spcAft>
                <a:spcPts val="0"/>
              </a:spcAft>
              <a:buNone/>
            </a:pPr>
            <a:r>
              <a:rPr lang="en" sz="800">
                <a:solidFill>
                  <a:schemeClr val="lt1"/>
                </a:solidFill>
              </a:rPr>
              <a:t>KAVYA</a:t>
            </a:r>
            <a:endParaRPr sz="80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4" name="Shape 224"/>
        <p:cNvGrpSpPr/>
        <p:nvPr/>
      </p:nvGrpSpPr>
      <p:grpSpPr>
        <a:xfrm>
          <a:off x="0" y="0"/>
          <a:ext cx="0" cy="0"/>
          <a:chOff x="0" y="0"/>
          <a:chExt cx="0" cy="0"/>
        </a:xfrm>
      </p:grpSpPr>
      <p:sp>
        <p:nvSpPr>
          <p:cNvPr id="225" name="Google Shape;225;p23"/>
          <p:cNvSpPr/>
          <p:nvPr/>
        </p:nvSpPr>
        <p:spPr>
          <a:xfrm>
            <a:off x="9000" y="0"/>
            <a:ext cx="97800" cy="51435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6" name="Google Shape;226;p23"/>
          <p:cNvSpPr/>
          <p:nvPr/>
        </p:nvSpPr>
        <p:spPr>
          <a:xfrm>
            <a:off x="9037200" y="0"/>
            <a:ext cx="97800" cy="51435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7" name="Google Shape;227;p23"/>
          <p:cNvSpPr/>
          <p:nvPr/>
        </p:nvSpPr>
        <p:spPr>
          <a:xfrm>
            <a:off x="106800" y="0"/>
            <a:ext cx="8930400" cy="978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8" name="Google Shape;228;p23"/>
          <p:cNvSpPr/>
          <p:nvPr/>
        </p:nvSpPr>
        <p:spPr>
          <a:xfrm>
            <a:off x="106800" y="5045700"/>
            <a:ext cx="8930400" cy="978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9" name="Google Shape;229;p23"/>
          <p:cNvSpPr txBox="1"/>
          <p:nvPr/>
        </p:nvSpPr>
        <p:spPr>
          <a:xfrm>
            <a:off x="222475" y="195775"/>
            <a:ext cx="3479400" cy="26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Medium"/>
                <a:ea typeface="Roboto Medium"/>
                <a:cs typeface="Roboto Medium"/>
                <a:sym typeface="Roboto Medium"/>
              </a:rPr>
              <a:t>MOONSHOT FEATURE IDEA 1</a:t>
            </a:r>
            <a:endParaRPr>
              <a:latin typeface="Roboto Medium"/>
              <a:ea typeface="Roboto Medium"/>
              <a:cs typeface="Roboto Medium"/>
              <a:sym typeface="Roboto Medium"/>
            </a:endParaRPr>
          </a:p>
        </p:txBody>
      </p:sp>
      <p:cxnSp>
        <p:nvCxnSpPr>
          <p:cNvPr id="230" name="Google Shape;230;p23"/>
          <p:cNvCxnSpPr/>
          <p:nvPr/>
        </p:nvCxnSpPr>
        <p:spPr>
          <a:xfrm flipH="1" rot="10800000">
            <a:off x="302550" y="507325"/>
            <a:ext cx="2723100" cy="17700"/>
          </a:xfrm>
          <a:prstGeom prst="straightConnector1">
            <a:avLst/>
          </a:prstGeom>
          <a:noFill/>
          <a:ln cap="flat" cmpd="sng" w="28575">
            <a:solidFill>
              <a:srgbClr val="374151"/>
            </a:solidFill>
            <a:prstDash val="solid"/>
            <a:round/>
            <a:headEnd len="med" w="med" type="none"/>
            <a:tailEnd len="med" w="med" type="none"/>
          </a:ln>
        </p:spPr>
      </p:cxnSp>
      <p:sp>
        <p:nvSpPr>
          <p:cNvPr id="231" name="Google Shape;231;p23"/>
          <p:cNvSpPr txBox="1"/>
          <p:nvPr/>
        </p:nvSpPr>
        <p:spPr>
          <a:xfrm>
            <a:off x="222475" y="767775"/>
            <a:ext cx="3314700" cy="834000"/>
          </a:xfrm>
          <a:prstGeom prst="rect">
            <a:avLst/>
          </a:prstGeom>
          <a:noFill/>
          <a:ln cap="flat" cmpd="sng" w="9525">
            <a:solidFill>
              <a:srgbClr val="FF0000"/>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chemeClr val="accent1"/>
                </a:solidFill>
                <a:latin typeface="Calibri"/>
                <a:ea typeface="Calibri"/>
                <a:cs typeface="Calibri"/>
                <a:sym typeface="Calibri"/>
              </a:rPr>
              <a:t>FEATURE</a:t>
            </a:r>
            <a:r>
              <a:rPr lang="en">
                <a:latin typeface="Calibri"/>
                <a:ea typeface="Calibri"/>
                <a:cs typeface="Calibri"/>
                <a:sym typeface="Calibri"/>
              </a:rPr>
              <a:t> - </a:t>
            </a:r>
            <a:r>
              <a:rPr lang="en" sz="1000">
                <a:latin typeface="Calibri"/>
                <a:ea typeface="Calibri"/>
                <a:cs typeface="Calibri"/>
                <a:sym typeface="Calibri"/>
              </a:rPr>
              <a:t>A “Large Language Model” which will be trained on data set to make a prediction if the piece of text is </a:t>
            </a:r>
            <a:r>
              <a:rPr lang="en" sz="1000">
                <a:latin typeface="Calibri"/>
                <a:ea typeface="Calibri"/>
                <a:cs typeface="Calibri"/>
                <a:sym typeface="Calibri"/>
              </a:rPr>
              <a:t>artificially</a:t>
            </a:r>
            <a:r>
              <a:rPr lang="en" sz="1000">
                <a:latin typeface="Calibri"/>
                <a:ea typeface="Calibri"/>
                <a:cs typeface="Calibri"/>
                <a:sym typeface="Calibri"/>
              </a:rPr>
              <a:t> generated, fake or morphed.</a:t>
            </a:r>
            <a:endParaRPr sz="1000">
              <a:latin typeface="Calibri"/>
              <a:ea typeface="Calibri"/>
              <a:cs typeface="Calibri"/>
              <a:sym typeface="Calibri"/>
            </a:endParaRPr>
          </a:p>
        </p:txBody>
      </p:sp>
      <p:sp>
        <p:nvSpPr>
          <p:cNvPr id="232" name="Google Shape;232;p23"/>
          <p:cNvSpPr txBox="1"/>
          <p:nvPr/>
        </p:nvSpPr>
        <p:spPr>
          <a:xfrm>
            <a:off x="222475" y="1995825"/>
            <a:ext cx="3314700" cy="834000"/>
          </a:xfrm>
          <a:prstGeom prst="rect">
            <a:avLst/>
          </a:prstGeom>
          <a:noFill/>
          <a:ln cap="flat" cmpd="sng" w="9525">
            <a:solidFill>
              <a:srgbClr val="FF0000"/>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chemeClr val="accent1"/>
                </a:solidFill>
                <a:latin typeface="Calibri"/>
                <a:ea typeface="Calibri"/>
                <a:cs typeface="Calibri"/>
                <a:sym typeface="Calibri"/>
              </a:rPr>
              <a:t>VALUE PROPOSITION TO USERS</a:t>
            </a:r>
            <a:r>
              <a:rPr lang="en">
                <a:latin typeface="Calibri"/>
                <a:ea typeface="Calibri"/>
                <a:cs typeface="Calibri"/>
                <a:sym typeface="Calibri"/>
              </a:rPr>
              <a:t> - </a:t>
            </a:r>
            <a:r>
              <a:rPr lang="en" sz="1000">
                <a:latin typeface="Calibri"/>
                <a:ea typeface="Calibri"/>
                <a:cs typeface="Calibri"/>
                <a:sym typeface="Calibri"/>
              </a:rPr>
              <a:t>With the help of a large language model, users will be able to navigate mistrusted information and sources better, making it easy for them to consume any information without doubt.</a:t>
            </a:r>
            <a:endParaRPr sz="1000">
              <a:latin typeface="Calibri"/>
              <a:ea typeface="Calibri"/>
              <a:cs typeface="Calibri"/>
              <a:sym typeface="Calibri"/>
            </a:endParaRPr>
          </a:p>
        </p:txBody>
      </p:sp>
      <p:sp>
        <p:nvSpPr>
          <p:cNvPr id="233" name="Google Shape;233;p23"/>
          <p:cNvSpPr txBox="1"/>
          <p:nvPr/>
        </p:nvSpPr>
        <p:spPr>
          <a:xfrm>
            <a:off x="222475" y="3289500"/>
            <a:ext cx="3314700" cy="1088700"/>
          </a:xfrm>
          <a:prstGeom prst="rect">
            <a:avLst/>
          </a:prstGeom>
          <a:noFill/>
          <a:ln cap="flat" cmpd="sng" w="9525">
            <a:solidFill>
              <a:srgbClr val="FF0000"/>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chemeClr val="accent1"/>
                </a:solidFill>
                <a:latin typeface="Calibri"/>
                <a:ea typeface="Calibri"/>
                <a:cs typeface="Calibri"/>
                <a:sym typeface="Calibri"/>
              </a:rPr>
              <a:t>SUCCESS METRICS</a:t>
            </a:r>
            <a:r>
              <a:rPr lang="en">
                <a:latin typeface="Calibri"/>
                <a:ea typeface="Calibri"/>
                <a:cs typeface="Calibri"/>
                <a:sym typeface="Calibri"/>
              </a:rPr>
              <a:t> - </a:t>
            </a:r>
            <a:endParaRPr sz="1000">
              <a:latin typeface="Calibri"/>
              <a:ea typeface="Calibri"/>
              <a:cs typeface="Calibri"/>
              <a:sym typeface="Calibri"/>
            </a:endParaRPr>
          </a:p>
          <a:p>
            <a:pPr indent="0" lvl="0" marL="0" rtl="0" algn="l">
              <a:spcBef>
                <a:spcPts val="0"/>
              </a:spcBef>
              <a:spcAft>
                <a:spcPts val="0"/>
              </a:spcAft>
              <a:buNone/>
            </a:pPr>
            <a:r>
              <a:rPr lang="en" sz="1000">
                <a:latin typeface="Calibri"/>
                <a:ea typeface="Calibri"/>
                <a:cs typeface="Calibri"/>
                <a:sym typeface="Calibri"/>
              </a:rPr>
              <a:t>Churn Rate</a:t>
            </a:r>
            <a:endParaRPr sz="1000">
              <a:latin typeface="Calibri"/>
              <a:ea typeface="Calibri"/>
              <a:cs typeface="Calibri"/>
              <a:sym typeface="Calibri"/>
            </a:endParaRPr>
          </a:p>
          <a:p>
            <a:pPr indent="0" lvl="0" marL="0" rtl="0" algn="l">
              <a:spcBef>
                <a:spcPts val="0"/>
              </a:spcBef>
              <a:spcAft>
                <a:spcPts val="0"/>
              </a:spcAft>
              <a:buNone/>
            </a:pPr>
            <a:r>
              <a:rPr lang="en" sz="1000">
                <a:latin typeface="Calibri"/>
                <a:ea typeface="Calibri"/>
                <a:cs typeface="Calibri"/>
                <a:sym typeface="Calibri"/>
              </a:rPr>
              <a:t>DAU’S</a:t>
            </a:r>
            <a:endParaRPr sz="1000">
              <a:latin typeface="Calibri"/>
              <a:ea typeface="Calibri"/>
              <a:cs typeface="Calibri"/>
              <a:sym typeface="Calibri"/>
            </a:endParaRPr>
          </a:p>
          <a:p>
            <a:pPr indent="0" lvl="0" marL="0" rtl="0" algn="l">
              <a:spcBef>
                <a:spcPts val="0"/>
              </a:spcBef>
              <a:spcAft>
                <a:spcPts val="0"/>
              </a:spcAft>
              <a:buNone/>
            </a:pPr>
            <a:r>
              <a:rPr lang="en" sz="1000">
                <a:latin typeface="Calibri"/>
                <a:ea typeface="Calibri"/>
                <a:cs typeface="Calibri"/>
                <a:sym typeface="Calibri"/>
              </a:rPr>
              <a:t>MAU’S</a:t>
            </a:r>
            <a:endParaRPr sz="1000">
              <a:latin typeface="Calibri"/>
              <a:ea typeface="Calibri"/>
              <a:cs typeface="Calibri"/>
              <a:sym typeface="Calibri"/>
            </a:endParaRPr>
          </a:p>
          <a:p>
            <a:pPr indent="0" lvl="0" marL="0" rtl="0" algn="l">
              <a:spcBef>
                <a:spcPts val="0"/>
              </a:spcBef>
              <a:spcAft>
                <a:spcPts val="0"/>
              </a:spcAft>
              <a:buNone/>
            </a:pPr>
            <a:r>
              <a:rPr lang="en" sz="1000">
                <a:latin typeface="Calibri"/>
                <a:ea typeface="Calibri"/>
                <a:cs typeface="Calibri"/>
                <a:sym typeface="Calibri"/>
              </a:rPr>
              <a:t>Prediction Accuracy scores of LLM</a:t>
            </a:r>
            <a:endParaRPr sz="1000">
              <a:latin typeface="Calibri"/>
              <a:ea typeface="Calibri"/>
              <a:cs typeface="Calibri"/>
              <a:sym typeface="Calibri"/>
            </a:endParaRPr>
          </a:p>
        </p:txBody>
      </p:sp>
      <p:cxnSp>
        <p:nvCxnSpPr>
          <p:cNvPr id="234" name="Google Shape;234;p23"/>
          <p:cNvCxnSpPr>
            <a:stCxn id="227" idx="2"/>
            <a:endCxn id="228" idx="0"/>
          </p:cNvCxnSpPr>
          <p:nvPr/>
        </p:nvCxnSpPr>
        <p:spPr>
          <a:xfrm>
            <a:off x="4572000" y="97800"/>
            <a:ext cx="0" cy="4947900"/>
          </a:xfrm>
          <a:prstGeom prst="straightConnector1">
            <a:avLst/>
          </a:prstGeom>
          <a:noFill/>
          <a:ln cap="flat" cmpd="sng" w="9525">
            <a:solidFill>
              <a:schemeClr val="dk2"/>
            </a:solidFill>
            <a:prstDash val="solid"/>
            <a:round/>
            <a:headEnd len="med" w="med" type="none"/>
            <a:tailEnd len="med" w="med" type="none"/>
          </a:ln>
        </p:spPr>
      </p:cxnSp>
      <p:sp>
        <p:nvSpPr>
          <p:cNvPr id="235" name="Google Shape;235;p23"/>
          <p:cNvSpPr txBox="1"/>
          <p:nvPr/>
        </p:nvSpPr>
        <p:spPr>
          <a:xfrm>
            <a:off x="4850975" y="767775"/>
            <a:ext cx="3314700" cy="834000"/>
          </a:xfrm>
          <a:prstGeom prst="rect">
            <a:avLst/>
          </a:prstGeom>
          <a:noFill/>
          <a:ln cap="flat" cmpd="sng" w="9525">
            <a:solidFill>
              <a:srgbClr val="FF0000"/>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chemeClr val="accent1"/>
                </a:solidFill>
                <a:latin typeface="Calibri"/>
                <a:ea typeface="Calibri"/>
                <a:cs typeface="Calibri"/>
                <a:sym typeface="Calibri"/>
              </a:rPr>
              <a:t>FEATURE</a:t>
            </a:r>
            <a:r>
              <a:rPr lang="en">
                <a:latin typeface="Calibri"/>
                <a:ea typeface="Calibri"/>
                <a:cs typeface="Calibri"/>
                <a:sym typeface="Calibri"/>
              </a:rPr>
              <a:t> - </a:t>
            </a:r>
            <a:r>
              <a:rPr lang="en" sz="1000">
                <a:latin typeface="Calibri"/>
                <a:ea typeface="Calibri"/>
                <a:cs typeface="Calibri"/>
                <a:sym typeface="Calibri"/>
              </a:rPr>
              <a:t>A Weekly “Leaderboard Score Feature” across all categories highlighting top 10 credible sources across each categories based on the user rating score.</a:t>
            </a:r>
            <a:endParaRPr sz="1000">
              <a:latin typeface="Calibri"/>
              <a:ea typeface="Calibri"/>
              <a:cs typeface="Calibri"/>
              <a:sym typeface="Calibri"/>
            </a:endParaRPr>
          </a:p>
        </p:txBody>
      </p:sp>
      <p:sp>
        <p:nvSpPr>
          <p:cNvPr id="236" name="Google Shape;236;p23"/>
          <p:cNvSpPr txBox="1"/>
          <p:nvPr/>
        </p:nvSpPr>
        <p:spPr>
          <a:xfrm>
            <a:off x="4850975" y="2010850"/>
            <a:ext cx="3314700" cy="834000"/>
          </a:xfrm>
          <a:prstGeom prst="rect">
            <a:avLst/>
          </a:prstGeom>
          <a:noFill/>
          <a:ln cap="flat" cmpd="sng" w="9525">
            <a:solidFill>
              <a:srgbClr val="FF0000"/>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chemeClr val="accent1"/>
                </a:solidFill>
                <a:latin typeface="Calibri"/>
                <a:ea typeface="Calibri"/>
                <a:cs typeface="Calibri"/>
                <a:sym typeface="Calibri"/>
              </a:rPr>
              <a:t>VALUE PROPOSITION TO USERS</a:t>
            </a:r>
            <a:r>
              <a:rPr lang="en">
                <a:latin typeface="Calibri"/>
                <a:ea typeface="Calibri"/>
                <a:cs typeface="Calibri"/>
                <a:sym typeface="Calibri"/>
              </a:rPr>
              <a:t> - </a:t>
            </a:r>
            <a:r>
              <a:rPr lang="en" sz="1000">
                <a:latin typeface="Calibri"/>
                <a:ea typeface="Calibri"/>
                <a:cs typeface="Calibri"/>
                <a:sym typeface="Calibri"/>
              </a:rPr>
              <a:t>With the help of a leaderboard, discovering new credible sources or profiles will become easier and hence bring retention and engagement on the platform.</a:t>
            </a:r>
            <a:endParaRPr sz="1000">
              <a:latin typeface="Calibri"/>
              <a:ea typeface="Calibri"/>
              <a:cs typeface="Calibri"/>
              <a:sym typeface="Calibri"/>
            </a:endParaRPr>
          </a:p>
        </p:txBody>
      </p:sp>
      <p:sp>
        <p:nvSpPr>
          <p:cNvPr id="237" name="Google Shape;237;p23"/>
          <p:cNvSpPr txBox="1"/>
          <p:nvPr/>
        </p:nvSpPr>
        <p:spPr>
          <a:xfrm>
            <a:off x="4850975" y="3289500"/>
            <a:ext cx="3314700" cy="1088700"/>
          </a:xfrm>
          <a:prstGeom prst="rect">
            <a:avLst/>
          </a:prstGeom>
          <a:noFill/>
          <a:ln cap="flat" cmpd="sng" w="9525">
            <a:solidFill>
              <a:srgbClr val="FF0000"/>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chemeClr val="accent1"/>
                </a:solidFill>
                <a:latin typeface="Calibri"/>
                <a:ea typeface="Calibri"/>
                <a:cs typeface="Calibri"/>
                <a:sym typeface="Calibri"/>
              </a:rPr>
              <a:t>SUCCESS METRICS</a:t>
            </a:r>
            <a:r>
              <a:rPr lang="en">
                <a:latin typeface="Calibri"/>
                <a:ea typeface="Calibri"/>
                <a:cs typeface="Calibri"/>
                <a:sym typeface="Calibri"/>
              </a:rPr>
              <a:t> - </a:t>
            </a:r>
            <a:endParaRPr sz="1000">
              <a:latin typeface="Calibri"/>
              <a:ea typeface="Calibri"/>
              <a:cs typeface="Calibri"/>
              <a:sym typeface="Calibri"/>
            </a:endParaRPr>
          </a:p>
          <a:p>
            <a:pPr indent="0" lvl="0" marL="0" rtl="0" algn="l">
              <a:spcBef>
                <a:spcPts val="0"/>
              </a:spcBef>
              <a:spcAft>
                <a:spcPts val="0"/>
              </a:spcAft>
              <a:buNone/>
            </a:pPr>
            <a:r>
              <a:rPr lang="en" sz="1000">
                <a:latin typeface="Calibri"/>
                <a:ea typeface="Calibri"/>
                <a:cs typeface="Calibri"/>
                <a:sym typeface="Calibri"/>
              </a:rPr>
              <a:t>Churn Rate</a:t>
            </a:r>
            <a:endParaRPr sz="1000">
              <a:latin typeface="Calibri"/>
              <a:ea typeface="Calibri"/>
              <a:cs typeface="Calibri"/>
              <a:sym typeface="Calibri"/>
            </a:endParaRPr>
          </a:p>
          <a:p>
            <a:pPr indent="0" lvl="0" marL="0" rtl="0" algn="l">
              <a:spcBef>
                <a:spcPts val="0"/>
              </a:spcBef>
              <a:spcAft>
                <a:spcPts val="0"/>
              </a:spcAft>
              <a:buNone/>
            </a:pPr>
            <a:r>
              <a:rPr lang="en" sz="1000">
                <a:latin typeface="Calibri"/>
                <a:ea typeface="Calibri"/>
                <a:cs typeface="Calibri"/>
                <a:sym typeface="Calibri"/>
              </a:rPr>
              <a:t>DAU’S</a:t>
            </a:r>
            <a:endParaRPr sz="1000">
              <a:latin typeface="Calibri"/>
              <a:ea typeface="Calibri"/>
              <a:cs typeface="Calibri"/>
              <a:sym typeface="Calibri"/>
            </a:endParaRPr>
          </a:p>
          <a:p>
            <a:pPr indent="0" lvl="0" marL="0" rtl="0" algn="l">
              <a:spcBef>
                <a:spcPts val="0"/>
              </a:spcBef>
              <a:spcAft>
                <a:spcPts val="0"/>
              </a:spcAft>
              <a:buNone/>
            </a:pPr>
            <a:r>
              <a:rPr lang="en" sz="1000">
                <a:latin typeface="Calibri"/>
                <a:ea typeface="Calibri"/>
                <a:cs typeface="Calibri"/>
                <a:sym typeface="Calibri"/>
              </a:rPr>
              <a:t>MAU’S</a:t>
            </a:r>
            <a:endParaRPr sz="1000">
              <a:latin typeface="Calibri"/>
              <a:ea typeface="Calibri"/>
              <a:cs typeface="Calibri"/>
              <a:sym typeface="Calibri"/>
            </a:endParaRPr>
          </a:p>
          <a:p>
            <a:pPr indent="0" lvl="0" marL="0" rtl="0" algn="l">
              <a:spcBef>
                <a:spcPts val="0"/>
              </a:spcBef>
              <a:spcAft>
                <a:spcPts val="0"/>
              </a:spcAft>
              <a:buNone/>
            </a:pPr>
            <a:r>
              <a:rPr lang="en" sz="1000">
                <a:latin typeface="Calibri"/>
                <a:ea typeface="Calibri"/>
                <a:cs typeface="Calibri"/>
                <a:sym typeface="Calibri"/>
              </a:rPr>
              <a:t>Increased or decrease in </a:t>
            </a:r>
            <a:r>
              <a:rPr lang="en" sz="1000">
                <a:latin typeface="Calibri"/>
                <a:ea typeface="Calibri"/>
                <a:cs typeface="Calibri"/>
                <a:sym typeface="Calibri"/>
              </a:rPr>
              <a:t>followers</a:t>
            </a:r>
            <a:r>
              <a:rPr lang="en" sz="1000">
                <a:latin typeface="Calibri"/>
                <a:ea typeface="Calibri"/>
                <a:cs typeface="Calibri"/>
                <a:sym typeface="Calibri"/>
              </a:rPr>
              <a:t> of profiles featured on leaderboard.</a:t>
            </a:r>
            <a:endParaRPr sz="1000">
              <a:latin typeface="Calibri"/>
              <a:ea typeface="Calibri"/>
              <a:cs typeface="Calibri"/>
              <a:sym typeface="Calibri"/>
            </a:endParaRPr>
          </a:p>
        </p:txBody>
      </p:sp>
      <p:sp>
        <p:nvSpPr>
          <p:cNvPr id="238" name="Google Shape;238;p23"/>
          <p:cNvSpPr txBox="1"/>
          <p:nvPr/>
        </p:nvSpPr>
        <p:spPr>
          <a:xfrm>
            <a:off x="4686275" y="195763"/>
            <a:ext cx="3479400" cy="26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Medium"/>
                <a:ea typeface="Roboto Medium"/>
                <a:cs typeface="Roboto Medium"/>
                <a:sym typeface="Roboto Medium"/>
              </a:rPr>
              <a:t>MOONSHOT FEATURE IDEA 2</a:t>
            </a:r>
            <a:endParaRPr>
              <a:latin typeface="Roboto Medium"/>
              <a:ea typeface="Roboto Medium"/>
              <a:cs typeface="Roboto Medium"/>
              <a:sym typeface="Roboto Medium"/>
            </a:endParaRPr>
          </a:p>
        </p:txBody>
      </p:sp>
      <p:cxnSp>
        <p:nvCxnSpPr>
          <p:cNvPr id="239" name="Google Shape;239;p23"/>
          <p:cNvCxnSpPr/>
          <p:nvPr/>
        </p:nvCxnSpPr>
        <p:spPr>
          <a:xfrm>
            <a:off x="4762475" y="509563"/>
            <a:ext cx="2744100" cy="13200"/>
          </a:xfrm>
          <a:prstGeom prst="straightConnector1">
            <a:avLst/>
          </a:prstGeom>
          <a:noFill/>
          <a:ln cap="flat" cmpd="sng" w="28575">
            <a:solidFill>
              <a:srgbClr val="374151"/>
            </a:solidFill>
            <a:prstDash val="solid"/>
            <a:round/>
            <a:headEnd len="med" w="med" type="none"/>
            <a:tailEnd len="med" w="med" type="none"/>
          </a:ln>
        </p:spPr>
      </p:cxnSp>
      <p:pic>
        <p:nvPicPr>
          <p:cNvPr id="240" name="Google Shape;240;p23"/>
          <p:cNvPicPr preferRelativeResize="0"/>
          <p:nvPr/>
        </p:nvPicPr>
        <p:blipFill>
          <a:blip r:embed="rId3">
            <a:alphaModFix/>
          </a:blip>
          <a:stretch>
            <a:fillRect/>
          </a:stretch>
        </p:blipFill>
        <p:spPr>
          <a:xfrm>
            <a:off x="8617620" y="174098"/>
            <a:ext cx="343380" cy="3509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4"/>
          <p:cNvSpPr/>
          <p:nvPr/>
        </p:nvSpPr>
        <p:spPr>
          <a:xfrm>
            <a:off x="9000" y="0"/>
            <a:ext cx="97800" cy="51435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6" name="Google Shape;246;p24"/>
          <p:cNvSpPr/>
          <p:nvPr/>
        </p:nvSpPr>
        <p:spPr>
          <a:xfrm>
            <a:off x="9037200" y="0"/>
            <a:ext cx="97800" cy="51435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7" name="Google Shape;247;p24"/>
          <p:cNvSpPr/>
          <p:nvPr/>
        </p:nvSpPr>
        <p:spPr>
          <a:xfrm>
            <a:off x="106800" y="0"/>
            <a:ext cx="8930400" cy="978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8" name="Google Shape;248;p24"/>
          <p:cNvSpPr/>
          <p:nvPr/>
        </p:nvSpPr>
        <p:spPr>
          <a:xfrm>
            <a:off x="106800" y="5045700"/>
            <a:ext cx="8930400" cy="978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9" name="Google Shape;249;p24"/>
          <p:cNvSpPr txBox="1"/>
          <p:nvPr/>
        </p:nvSpPr>
        <p:spPr>
          <a:xfrm>
            <a:off x="222475" y="195775"/>
            <a:ext cx="3479400" cy="26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Medium"/>
                <a:ea typeface="Roboto Medium"/>
                <a:cs typeface="Roboto Medium"/>
                <a:sym typeface="Roboto Medium"/>
              </a:rPr>
              <a:t>FEATURE </a:t>
            </a:r>
            <a:r>
              <a:rPr lang="en">
                <a:latin typeface="Roboto Medium"/>
                <a:ea typeface="Roboto Medium"/>
                <a:cs typeface="Roboto Medium"/>
                <a:sym typeface="Roboto Medium"/>
              </a:rPr>
              <a:t>PRIORITIZATION</a:t>
            </a:r>
            <a:r>
              <a:rPr lang="en">
                <a:latin typeface="Roboto Medium"/>
                <a:ea typeface="Roboto Medium"/>
                <a:cs typeface="Roboto Medium"/>
                <a:sym typeface="Roboto Medium"/>
              </a:rPr>
              <a:t> MATRIX</a:t>
            </a:r>
            <a:endParaRPr>
              <a:latin typeface="Roboto Medium"/>
              <a:ea typeface="Roboto Medium"/>
              <a:cs typeface="Roboto Medium"/>
              <a:sym typeface="Roboto Medium"/>
            </a:endParaRPr>
          </a:p>
        </p:txBody>
      </p:sp>
      <p:cxnSp>
        <p:nvCxnSpPr>
          <p:cNvPr id="250" name="Google Shape;250;p24"/>
          <p:cNvCxnSpPr/>
          <p:nvPr/>
        </p:nvCxnSpPr>
        <p:spPr>
          <a:xfrm flipH="1" rot="10800000">
            <a:off x="302550" y="516025"/>
            <a:ext cx="3025500" cy="9000"/>
          </a:xfrm>
          <a:prstGeom prst="straightConnector1">
            <a:avLst/>
          </a:prstGeom>
          <a:noFill/>
          <a:ln cap="flat" cmpd="sng" w="28575">
            <a:solidFill>
              <a:srgbClr val="374151"/>
            </a:solidFill>
            <a:prstDash val="solid"/>
            <a:round/>
            <a:headEnd len="med" w="med" type="none"/>
            <a:tailEnd len="med" w="med" type="none"/>
          </a:ln>
        </p:spPr>
      </p:cxnSp>
      <p:cxnSp>
        <p:nvCxnSpPr>
          <p:cNvPr id="251" name="Google Shape;251;p24"/>
          <p:cNvCxnSpPr/>
          <p:nvPr/>
        </p:nvCxnSpPr>
        <p:spPr>
          <a:xfrm>
            <a:off x="3634125" y="838275"/>
            <a:ext cx="0" cy="3769500"/>
          </a:xfrm>
          <a:prstGeom prst="straightConnector1">
            <a:avLst/>
          </a:prstGeom>
          <a:noFill/>
          <a:ln cap="flat" cmpd="sng" w="19050">
            <a:solidFill>
              <a:srgbClr val="1F497D"/>
            </a:solidFill>
            <a:prstDash val="dot"/>
            <a:round/>
            <a:headEnd len="med" w="med" type="stealth"/>
            <a:tailEnd len="med" w="med" type="stealth"/>
          </a:ln>
        </p:spPr>
      </p:cxnSp>
      <p:cxnSp>
        <p:nvCxnSpPr>
          <p:cNvPr id="252" name="Google Shape;252;p24"/>
          <p:cNvCxnSpPr/>
          <p:nvPr/>
        </p:nvCxnSpPr>
        <p:spPr>
          <a:xfrm>
            <a:off x="898200" y="2972300"/>
            <a:ext cx="6201300" cy="0"/>
          </a:xfrm>
          <a:prstGeom prst="straightConnector1">
            <a:avLst/>
          </a:prstGeom>
          <a:noFill/>
          <a:ln cap="flat" cmpd="sng" w="19050">
            <a:solidFill>
              <a:srgbClr val="1F497D"/>
            </a:solidFill>
            <a:prstDash val="dot"/>
            <a:round/>
            <a:headEnd len="med" w="med" type="stealth"/>
            <a:tailEnd len="med" w="med" type="stealth"/>
          </a:ln>
        </p:spPr>
      </p:cxnSp>
      <p:sp>
        <p:nvSpPr>
          <p:cNvPr id="253" name="Google Shape;253;p24"/>
          <p:cNvSpPr txBox="1"/>
          <p:nvPr/>
        </p:nvSpPr>
        <p:spPr>
          <a:xfrm>
            <a:off x="3694900" y="777475"/>
            <a:ext cx="753900" cy="28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497D"/>
                </a:solidFill>
                <a:latin typeface="Calibri"/>
                <a:ea typeface="Calibri"/>
                <a:cs typeface="Calibri"/>
                <a:sym typeface="Calibri"/>
              </a:rPr>
              <a:t>High</a:t>
            </a:r>
            <a:endParaRPr b="1">
              <a:solidFill>
                <a:srgbClr val="1F497D"/>
              </a:solidFill>
              <a:latin typeface="Calibri"/>
              <a:ea typeface="Calibri"/>
              <a:cs typeface="Calibri"/>
              <a:sym typeface="Calibri"/>
            </a:endParaRPr>
          </a:p>
        </p:txBody>
      </p:sp>
      <p:sp>
        <p:nvSpPr>
          <p:cNvPr id="254" name="Google Shape;254;p24"/>
          <p:cNvSpPr txBox="1"/>
          <p:nvPr/>
        </p:nvSpPr>
        <p:spPr>
          <a:xfrm>
            <a:off x="3780025" y="4261225"/>
            <a:ext cx="1009200" cy="28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497D"/>
                </a:solidFill>
                <a:latin typeface="Calibri"/>
                <a:ea typeface="Calibri"/>
                <a:cs typeface="Calibri"/>
                <a:sym typeface="Calibri"/>
              </a:rPr>
              <a:t>Low</a:t>
            </a:r>
            <a:endParaRPr b="1">
              <a:solidFill>
                <a:srgbClr val="1F497D"/>
              </a:solidFill>
              <a:latin typeface="Calibri"/>
              <a:ea typeface="Calibri"/>
              <a:cs typeface="Calibri"/>
              <a:sym typeface="Calibri"/>
            </a:endParaRPr>
          </a:p>
        </p:txBody>
      </p:sp>
      <p:sp>
        <p:nvSpPr>
          <p:cNvPr id="255" name="Google Shape;255;p24"/>
          <p:cNvSpPr txBox="1"/>
          <p:nvPr/>
        </p:nvSpPr>
        <p:spPr>
          <a:xfrm>
            <a:off x="655000" y="3063475"/>
            <a:ext cx="1228200" cy="36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497D"/>
                </a:solidFill>
                <a:latin typeface="Calibri"/>
                <a:ea typeface="Calibri"/>
                <a:cs typeface="Calibri"/>
                <a:sym typeface="Calibri"/>
              </a:rPr>
              <a:t>Hard</a:t>
            </a:r>
            <a:endParaRPr b="1">
              <a:solidFill>
                <a:srgbClr val="1F497D"/>
              </a:solidFill>
              <a:latin typeface="Calibri"/>
              <a:ea typeface="Calibri"/>
              <a:cs typeface="Calibri"/>
              <a:sym typeface="Calibri"/>
            </a:endParaRPr>
          </a:p>
        </p:txBody>
      </p:sp>
      <p:sp>
        <p:nvSpPr>
          <p:cNvPr id="256" name="Google Shape;256;p24"/>
          <p:cNvSpPr txBox="1"/>
          <p:nvPr/>
        </p:nvSpPr>
        <p:spPr>
          <a:xfrm>
            <a:off x="6661850" y="3066325"/>
            <a:ext cx="948300" cy="20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497D"/>
                </a:solidFill>
                <a:latin typeface="Calibri"/>
                <a:ea typeface="Calibri"/>
                <a:cs typeface="Calibri"/>
                <a:sym typeface="Calibri"/>
              </a:rPr>
              <a:t>Easy</a:t>
            </a:r>
            <a:endParaRPr b="1">
              <a:solidFill>
                <a:srgbClr val="1F497D"/>
              </a:solidFill>
              <a:latin typeface="Calibri"/>
              <a:ea typeface="Calibri"/>
              <a:cs typeface="Calibri"/>
              <a:sym typeface="Calibri"/>
            </a:endParaRPr>
          </a:p>
        </p:txBody>
      </p:sp>
      <p:sp>
        <p:nvSpPr>
          <p:cNvPr id="257" name="Google Shape;257;p24"/>
          <p:cNvSpPr txBox="1"/>
          <p:nvPr/>
        </p:nvSpPr>
        <p:spPr>
          <a:xfrm>
            <a:off x="6856375" y="3428275"/>
            <a:ext cx="1410600" cy="36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rgbClr val="980000"/>
                </a:solidFill>
                <a:latin typeface="Calibri"/>
                <a:ea typeface="Calibri"/>
                <a:cs typeface="Calibri"/>
                <a:sym typeface="Calibri"/>
              </a:rPr>
              <a:t>Execution - time and resources</a:t>
            </a:r>
            <a:endParaRPr b="1" sz="1300">
              <a:solidFill>
                <a:srgbClr val="980000"/>
              </a:solidFill>
              <a:latin typeface="Calibri"/>
              <a:ea typeface="Calibri"/>
              <a:cs typeface="Calibri"/>
              <a:sym typeface="Calibri"/>
            </a:endParaRPr>
          </a:p>
        </p:txBody>
      </p:sp>
      <p:sp>
        <p:nvSpPr>
          <p:cNvPr id="258" name="Google Shape;258;p24"/>
          <p:cNvSpPr txBox="1"/>
          <p:nvPr/>
        </p:nvSpPr>
        <p:spPr>
          <a:xfrm>
            <a:off x="1751150" y="736675"/>
            <a:ext cx="2431800" cy="36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rgbClr val="990000"/>
                </a:solidFill>
                <a:latin typeface="Calibri"/>
                <a:ea typeface="Calibri"/>
                <a:cs typeface="Calibri"/>
                <a:sym typeface="Calibri"/>
              </a:rPr>
              <a:t>Metrics - Retention and Engagement</a:t>
            </a:r>
            <a:endParaRPr b="1" sz="1300">
              <a:solidFill>
                <a:srgbClr val="990000"/>
              </a:solidFill>
              <a:latin typeface="Calibri"/>
              <a:ea typeface="Calibri"/>
              <a:cs typeface="Calibri"/>
              <a:sym typeface="Calibri"/>
            </a:endParaRPr>
          </a:p>
        </p:txBody>
      </p:sp>
      <p:sp>
        <p:nvSpPr>
          <p:cNvPr id="259" name="Google Shape;259;p24"/>
          <p:cNvSpPr/>
          <p:nvPr/>
        </p:nvSpPr>
        <p:spPr>
          <a:xfrm>
            <a:off x="3780025" y="2478550"/>
            <a:ext cx="857700" cy="364800"/>
          </a:xfrm>
          <a:prstGeom prst="rect">
            <a:avLst/>
          </a:prstGeom>
          <a:solidFill>
            <a:srgbClr val="EEECE1"/>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t>Citation Analysis</a:t>
            </a:r>
            <a:endParaRPr sz="1200"/>
          </a:p>
        </p:txBody>
      </p:sp>
      <p:sp>
        <p:nvSpPr>
          <p:cNvPr id="260" name="Google Shape;260;p24"/>
          <p:cNvSpPr/>
          <p:nvPr/>
        </p:nvSpPr>
        <p:spPr>
          <a:xfrm>
            <a:off x="2351875" y="1474100"/>
            <a:ext cx="948300" cy="434700"/>
          </a:xfrm>
          <a:prstGeom prst="rect">
            <a:avLst/>
          </a:prstGeom>
          <a:solidFill>
            <a:srgbClr val="EEECE1"/>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t>Large Language Model</a:t>
            </a:r>
            <a:endParaRPr sz="900"/>
          </a:p>
        </p:txBody>
      </p:sp>
      <p:sp>
        <p:nvSpPr>
          <p:cNvPr id="261" name="Google Shape;261;p24"/>
          <p:cNvSpPr/>
          <p:nvPr/>
        </p:nvSpPr>
        <p:spPr>
          <a:xfrm>
            <a:off x="3205275" y="2048975"/>
            <a:ext cx="857700" cy="364800"/>
          </a:xfrm>
          <a:prstGeom prst="rect">
            <a:avLst/>
          </a:prstGeom>
          <a:solidFill>
            <a:srgbClr val="EEECE1"/>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t>Link Checker</a:t>
            </a:r>
            <a:endParaRPr sz="1200"/>
          </a:p>
        </p:txBody>
      </p:sp>
      <p:sp>
        <p:nvSpPr>
          <p:cNvPr id="262" name="Google Shape;262;p24"/>
          <p:cNvSpPr/>
          <p:nvPr/>
        </p:nvSpPr>
        <p:spPr>
          <a:xfrm>
            <a:off x="3403075" y="1501438"/>
            <a:ext cx="857700" cy="434700"/>
          </a:xfrm>
          <a:prstGeom prst="rect">
            <a:avLst/>
          </a:prstGeom>
          <a:solidFill>
            <a:srgbClr val="EEECE1"/>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t>Leaderboard feature</a:t>
            </a:r>
            <a:endParaRPr sz="900"/>
          </a:p>
        </p:txBody>
      </p:sp>
      <p:sp>
        <p:nvSpPr>
          <p:cNvPr id="263" name="Google Shape;263;p24"/>
          <p:cNvSpPr/>
          <p:nvPr/>
        </p:nvSpPr>
        <p:spPr>
          <a:xfrm>
            <a:off x="4905250" y="2349276"/>
            <a:ext cx="1048200" cy="521400"/>
          </a:xfrm>
          <a:prstGeom prst="rect">
            <a:avLst/>
          </a:prstGeom>
          <a:solidFill>
            <a:srgbClr val="EEECE1"/>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t>User Profile Rating</a:t>
            </a:r>
            <a:endParaRPr sz="1200"/>
          </a:p>
        </p:txBody>
      </p:sp>
      <p:pic>
        <p:nvPicPr>
          <p:cNvPr id="264" name="Google Shape;264;p24"/>
          <p:cNvPicPr preferRelativeResize="0"/>
          <p:nvPr/>
        </p:nvPicPr>
        <p:blipFill>
          <a:blip r:embed="rId3">
            <a:alphaModFix/>
          </a:blip>
          <a:stretch>
            <a:fillRect/>
          </a:stretch>
        </p:blipFill>
        <p:spPr>
          <a:xfrm>
            <a:off x="8617620" y="174098"/>
            <a:ext cx="343380" cy="3509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25"/>
          <p:cNvSpPr txBox="1"/>
          <p:nvPr/>
        </p:nvSpPr>
        <p:spPr>
          <a:xfrm>
            <a:off x="2193800" y="2184600"/>
            <a:ext cx="4608900" cy="48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200">
                <a:latin typeface="Roboto"/>
                <a:ea typeface="Roboto"/>
                <a:cs typeface="Roboto"/>
                <a:sym typeface="Roboto"/>
              </a:rPr>
              <a:t>THANK YOU!</a:t>
            </a:r>
            <a:endParaRPr b="1" sz="2200">
              <a:latin typeface="Roboto"/>
              <a:ea typeface="Roboto"/>
              <a:cs typeface="Roboto"/>
              <a:sym typeface="Roboto"/>
            </a:endParaRPr>
          </a:p>
        </p:txBody>
      </p:sp>
      <p:pic>
        <p:nvPicPr>
          <p:cNvPr id="270" name="Google Shape;270;p25"/>
          <p:cNvPicPr preferRelativeResize="0"/>
          <p:nvPr/>
        </p:nvPicPr>
        <p:blipFill>
          <a:blip r:embed="rId3">
            <a:alphaModFix/>
          </a:blip>
          <a:stretch>
            <a:fillRect/>
          </a:stretch>
        </p:blipFill>
        <p:spPr>
          <a:xfrm>
            <a:off x="0" y="0"/>
            <a:ext cx="9144012" cy="5143500"/>
          </a:xfrm>
          <a:prstGeom prst="rect">
            <a:avLst/>
          </a:prstGeom>
          <a:noFill/>
          <a:ln>
            <a:noFill/>
          </a:ln>
        </p:spPr>
      </p:pic>
      <p:sp>
        <p:nvSpPr>
          <p:cNvPr id="271" name="Google Shape;271;p25"/>
          <p:cNvSpPr txBox="1"/>
          <p:nvPr/>
        </p:nvSpPr>
        <p:spPr>
          <a:xfrm>
            <a:off x="5788725" y="2212200"/>
            <a:ext cx="2470500" cy="43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600">
                <a:solidFill>
                  <a:schemeClr val="lt1"/>
                </a:solidFill>
                <a:latin typeface="Roboto"/>
                <a:ea typeface="Roboto"/>
                <a:cs typeface="Roboto"/>
                <a:sym typeface="Roboto"/>
              </a:rPr>
              <a:t>THANK YOU!</a:t>
            </a:r>
            <a:endParaRPr b="1" sz="2600">
              <a:solidFill>
                <a:schemeClr val="lt1"/>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3" name="Shape 63"/>
        <p:cNvGrpSpPr/>
        <p:nvPr/>
      </p:nvGrpSpPr>
      <p:grpSpPr>
        <a:xfrm>
          <a:off x="0" y="0"/>
          <a:ext cx="0" cy="0"/>
          <a:chOff x="0" y="0"/>
          <a:chExt cx="0" cy="0"/>
        </a:xfrm>
      </p:grpSpPr>
      <p:pic>
        <p:nvPicPr>
          <p:cNvPr id="64" name="Google Shape;64;p15"/>
          <p:cNvPicPr preferRelativeResize="0"/>
          <p:nvPr/>
        </p:nvPicPr>
        <p:blipFill>
          <a:blip r:embed="rId3">
            <a:alphaModFix/>
          </a:blip>
          <a:stretch>
            <a:fillRect/>
          </a:stretch>
        </p:blipFill>
        <p:spPr>
          <a:xfrm>
            <a:off x="1728725" y="931050"/>
            <a:ext cx="4572000" cy="3429000"/>
          </a:xfrm>
          <a:prstGeom prst="rect">
            <a:avLst/>
          </a:prstGeom>
          <a:noFill/>
          <a:ln>
            <a:noFill/>
          </a:ln>
        </p:spPr>
      </p:pic>
      <p:pic>
        <p:nvPicPr>
          <p:cNvPr id="65" name="Google Shape;65;p15"/>
          <p:cNvPicPr preferRelativeResize="0"/>
          <p:nvPr/>
        </p:nvPicPr>
        <p:blipFill>
          <a:blip r:embed="rId4">
            <a:alphaModFix/>
          </a:blip>
          <a:stretch>
            <a:fillRect/>
          </a:stretch>
        </p:blipFill>
        <p:spPr>
          <a:xfrm>
            <a:off x="92150" y="600225"/>
            <a:ext cx="5676900" cy="1466850"/>
          </a:xfrm>
          <a:prstGeom prst="rect">
            <a:avLst/>
          </a:prstGeom>
          <a:noFill/>
          <a:ln>
            <a:noFill/>
          </a:ln>
        </p:spPr>
      </p:pic>
      <p:pic>
        <p:nvPicPr>
          <p:cNvPr id="66" name="Google Shape;66;p15"/>
          <p:cNvPicPr preferRelativeResize="0"/>
          <p:nvPr/>
        </p:nvPicPr>
        <p:blipFill>
          <a:blip r:embed="rId5">
            <a:alphaModFix/>
          </a:blip>
          <a:stretch>
            <a:fillRect/>
          </a:stretch>
        </p:blipFill>
        <p:spPr>
          <a:xfrm>
            <a:off x="3406275" y="2882700"/>
            <a:ext cx="5657850" cy="1314450"/>
          </a:xfrm>
          <a:prstGeom prst="rect">
            <a:avLst/>
          </a:prstGeom>
          <a:noFill/>
          <a:ln>
            <a:noFill/>
          </a:ln>
        </p:spPr>
      </p:pic>
      <p:sp>
        <p:nvSpPr>
          <p:cNvPr id="67" name="Google Shape;67;p15"/>
          <p:cNvSpPr txBox="1"/>
          <p:nvPr/>
        </p:nvSpPr>
        <p:spPr>
          <a:xfrm>
            <a:off x="156700" y="4505075"/>
            <a:ext cx="5161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lt1"/>
                </a:solidFill>
                <a:highlight>
                  <a:schemeClr val="dk1"/>
                </a:highlight>
              </a:rPr>
              <a:t>Metric we will be solving for will be    RETENTION - NORTH STAR</a:t>
            </a:r>
            <a:endParaRPr sz="1200">
              <a:solidFill>
                <a:schemeClr val="lt1"/>
              </a:solidFill>
              <a:highlight>
                <a:schemeClr val="dk1"/>
              </a:highlight>
              <a:latin typeface="Roboto"/>
              <a:ea typeface="Roboto"/>
              <a:cs typeface="Roboto"/>
              <a:sym typeface="Roboto"/>
            </a:endParaRPr>
          </a:p>
        </p:txBody>
      </p:sp>
      <p:sp>
        <p:nvSpPr>
          <p:cNvPr id="68" name="Google Shape;68;p15"/>
          <p:cNvSpPr/>
          <p:nvPr/>
        </p:nvSpPr>
        <p:spPr>
          <a:xfrm>
            <a:off x="2636275" y="4369200"/>
            <a:ext cx="2249100" cy="654600"/>
          </a:xfrm>
          <a:prstGeom prst="ellipse">
            <a:avLst/>
          </a:prstGeom>
          <a:noFill/>
          <a:ln cap="flat" cmpd="sng" w="19050">
            <a:solidFill>
              <a:srgbClr val="2F9BF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9" name="Google Shape;69;p15"/>
          <p:cNvSpPr txBox="1"/>
          <p:nvPr/>
        </p:nvSpPr>
        <p:spPr>
          <a:xfrm>
            <a:off x="76200" y="76200"/>
            <a:ext cx="3000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lt1"/>
                </a:solidFill>
                <a:latin typeface="Roboto Medium"/>
                <a:ea typeface="Roboto Medium"/>
                <a:cs typeface="Roboto Medium"/>
                <a:sym typeface="Roboto Medium"/>
              </a:rPr>
              <a:t>PROBLEM STATEMENT</a:t>
            </a:r>
            <a:endParaRPr sz="2000">
              <a:solidFill>
                <a:schemeClr val="lt1"/>
              </a:solidFill>
              <a:latin typeface="Roboto Medium"/>
              <a:ea typeface="Roboto Medium"/>
              <a:cs typeface="Roboto Medium"/>
              <a:sym typeface="Roboto Medium"/>
            </a:endParaRPr>
          </a:p>
        </p:txBody>
      </p:sp>
      <p:pic>
        <p:nvPicPr>
          <p:cNvPr id="70" name="Google Shape;70;p15"/>
          <p:cNvPicPr preferRelativeResize="0"/>
          <p:nvPr/>
        </p:nvPicPr>
        <p:blipFill>
          <a:blip r:embed="rId6">
            <a:alphaModFix/>
          </a:blip>
          <a:stretch>
            <a:fillRect/>
          </a:stretch>
        </p:blipFill>
        <p:spPr>
          <a:xfrm>
            <a:off x="8614277" y="152400"/>
            <a:ext cx="361371" cy="369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4" name="Shape 74"/>
        <p:cNvGrpSpPr/>
        <p:nvPr/>
      </p:nvGrpSpPr>
      <p:grpSpPr>
        <a:xfrm>
          <a:off x="0" y="0"/>
          <a:ext cx="0" cy="0"/>
          <a:chOff x="0" y="0"/>
          <a:chExt cx="0" cy="0"/>
        </a:xfrm>
      </p:grpSpPr>
      <p:sp>
        <p:nvSpPr>
          <p:cNvPr id="75" name="Google Shape;75;p16"/>
          <p:cNvSpPr txBox="1"/>
          <p:nvPr/>
        </p:nvSpPr>
        <p:spPr>
          <a:xfrm>
            <a:off x="2950623" y="1684523"/>
            <a:ext cx="3675000" cy="622200"/>
          </a:xfrm>
          <a:prstGeom prst="rect">
            <a:avLst/>
          </a:prstGeom>
          <a:noFill/>
          <a:ln>
            <a:noFill/>
          </a:ln>
        </p:spPr>
        <p:txBody>
          <a:bodyPr anchorCtr="0" anchor="t" bIns="0" lIns="0" spcFirstLastPara="1" rIns="0" wrap="square" tIns="6350">
            <a:spAutoFit/>
          </a:bodyPr>
          <a:lstStyle/>
          <a:p>
            <a:pPr indent="0" lvl="0" marL="12700" marR="0" rtl="0" algn="l">
              <a:lnSpc>
                <a:spcPct val="100000"/>
              </a:lnSpc>
              <a:spcBef>
                <a:spcPts val="0"/>
              </a:spcBef>
              <a:spcAft>
                <a:spcPts val="0"/>
              </a:spcAft>
              <a:buNone/>
            </a:pPr>
            <a:r>
              <a:rPr b="1" lang="en" sz="4000">
                <a:solidFill>
                  <a:schemeClr val="lt1"/>
                </a:solidFill>
                <a:latin typeface="Roboto"/>
                <a:ea typeface="Roboto"/>
                <a:cs typeface="Roboto"/>
                <a:sym typeface="Roboto"/>
              </a:rPr>
              <a:t>Motivation for</a:t>
            </a:r>
            <a:endParaRPr sz="4000">
              <a:solidFill>
                <a:schemeClr val="lt1"/>
              </a:solidFill>
              <a:latin typeface="Roboto"/>
              <a:ea typeface="Roboto"/>
              <a:cs typeface="Roboto"/>
              <a:sym typeface="Roboto"/>
            </a:endParaRPr>
          </a:p>
        </p:txBody>
      </p:sp>
      <p:sp>
        <p:nvSpPr>
          <p:cNvPr id="76" name="Google Shape;76;p16"/>
          <p:cNvSpPr txBox="1"/>
          <p:nvPr/>
        </p:nvSpPr>
        <p:spPr>
          <a:xfrm>
            <a:off x="3674950" y="2237000"/>
            <a:ext cx="2592900" cy="622200"/>
          </a:xfrm>
          <a:prstGeom prst="rect">
            <a:avLst/>
          </a:prstGeom>
          <a:noFill/>
          <a:ln>
            <a:noFill/>
          </a:ln>
        </p:spPr>
        <p:txBody>
          <a:bodyPr anchorCtr="0" anchor="t" bIns="0" lIns="0" spcFirstLastPara="1" rIns="0" wrap="square" tIns="6350">
            <a:spAutoFit/>
          </a:bodyPr>
          <a:lstStyle/>
          <a:p>
            <a:pPr indent="0" lvl="0" marL="12700" marR="0" rtl="0" algn="l">
              <a:lnSpc>
                <a:spcPct val="100000"/>
              </a:lnSpc>
              <a:spcBef>
                <a:spcPts val="0"/>
              </a:spcBef>
              <a:spcAft>
                <a:spcPts val="0"/>
              </a:spcAft>
              <a:buNone/>
            </a:pPr>
            <a:r>
              <a:rPr b="1" lang="en" sz="4000">
                <a:solidFill>
                  <a:schemeClr val="lt1"/>
                </a:solidFill>
                <a:latin typeface="Roboto"/>
                <a:ea typeface="Roboto"/>
                <a:cs typeface="Roboto"/>
                <a:sym typeface="Roboto"/>
              </a:rPr>
              <a:t>Using</a:t>
            </a:r>
            <a:r>
              <a:rPr b="1" lang="en" sz="4000">
                <a:solidFill>
                  <a:schemeClr val="dk1"/>
                </a:solidFill>
                <a:latin typeface="Roboto"/>
                <a:ea typeface="Roboto"/>
                <a:cs typeface="Roboto"/>
                <a:sym typeface="Roboto"/>
              </a:rPr>
              <a:t> </a:t>
            </a:r>
            <a:endParaRPr sz="4000">
              <a:solidFill>
                <a:schemeClr val="dk1"/>
              </a:solidFill>
              <a:latin typeface="Roboto"/>
              <a:ea typeface="Roboto"/>
              <a:cs typeface="Roboto"/>
              <a:sym typeface="Roboto"/>
            </a:endParaRPr>
          </a:p>
        </p:txBody>
      </p:sp>
      <p:sp>
        <p:nvSpPr>
          <p:cNvPr id="77" name="Google Shape;77;p16"/>
          <p:cNvSpPr/>
          <p:nvPr/>
        </p:nvSpPr>
        <p:spPr>
          <a:xfrm>
            <a:off x="108551" y="84774"/>
            <a:ext cx="2063115" cy="1678984"/>
          </a:xfrm>
          <a:custGeom>
            <a:rect b="b" l="l" r="r" t="t"/>
            <a:pathLst>
              <a:path extrusionOk="0" h="3904615" w="4584700">
                <a:moveTo>
                  <a:pt x="4584603" y="3904074"/>
                </a:moveTo>
                <a:lnTo>
                  <a:pt x="0" y="3904074"/>
                </a:lnTo>
                <a:lnTo>
                  <a:pt x="0" y="0"/>
                </a:lnTo>
                <a:lnTo>
                  <a:pt x="4584603" y="0"/>
                </a:lnTo>
                <a:lnTo>
                  <a:pt x="4584603" y="3904074"/>
                </a:lnTo>
                <a:close/>
              </a:path>
            </a:pathLst>
          </a:custGeom>
          <a:solidFill>
            <a:srgbClr val="2F9BF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highlight>
                <a:srgbClr val="2385C7"/>
              </a:highlight>
            </a:endParaRPr>
          </a:p>
        </p:txBody>
      </p:sp>
      <p:sp>
        <p:nvSpPr>
          <p:cNvPr id="78" name="Google Shape;78;p16"/>
          <p:cNvSpPr txBox="1"/>
          <p:nvPr/>
        </p:nvSpPr>
        <p:spPr>
          <a:xfrm>
            <a:off x="148571" y="189856"/>
            <a:ext cx="2060100" cy="529800"/>
          </a:xfrm>
          <a:prstGeom prst="rect">
            <a:avLst/>
          </a:prstGeom>
          <a:noFill/>
          <a:ln>
            <a:noFill/>
          </a:ln>
        </p:spPr>
        <p:txBody>
          <a:bodyPr anchorCtr="0" anchor="t" bIns="0" lIns="0" spcFirstLastPara="1" rIns="0" wrap="square" tIns="6350">
            <a:spAutoFit/>
          </a:bodyPr>
          <a:lstStyle/>
          <a:p>
            <a:pPr indent="0" lvl="0" marL="12700" marR="0" rtl="0" algn="ctr">
              <a:lnSpc>
                <a:spcPct val="100000"/>
              </a:lnSpc>
              <a:spcBef>
                <a:spcPts val="0"/>
              </a:spcBef>
              <a:spcAft>
                <a:spcPts val="0"/>
              </a:spcAft>
              <a:buNone/>
            </a:pPr>
            <a:r>
              <a:rPr b="1" lang="en" sz="1700">
                <a:latin typeface="Roboto"/>
                <a:ea typeface="Roboto"/>
                <a:cs typeface="Roboto"/>
                <a:sym typeface="Roboto"/>
              </a:rPr>
              <a:t>Information and News</a:t>
            </a:r>
            <a:endParaRPr sz="1700">
              <a:latin typeface="Roboto"/>
              <a:ea typeface="Roboto"/>
              <a:cs typeface="Roboto"/>
              <a:sym typeface="Roboto"/>
            </a:endParaRPr>
          </a:p>
        </p:txBody>
      </p:sp>
      <p:sp>
        <p:nvSpPr>
          <p:cNvPr id="79" name="Google Shape;79;p16"/>
          <p:cNvSpPr txBox="1"/>
          <p:nvPr/>
        </p:nvSpPr>
        <p:spPr>
          <a:xfrm>
            <a:off x="241574" y="900000"/>
            <a:ext cx="1874100" cy="612600"/>
          </a:xfrm>
          <a:prstGeom prst="rect">
            <a:avLst/>
          </a:prstGeom>
          <a:noFill/>
          <a:ln>
            <a:noFill/>
          </a:ln>
        </p:spPr>
        <p:txBody>
          <a:bodyPr anchorCtr="0" anchor="t" bIns="0" lIns="0" spcFirstLastPara="1" rIns="0" wrap="square" tIns="6350">
            <a:spAutoFit/>
          </a:bodyPr>
          <a:lstStyle/>
          <a:p>
            <a:pPr indent="0" lvl="0" marL="0" marR="0" rtl="0" algn="ctr">
              <a:lnSpc>
                <a:spcPct val="114100"/>
              </a:lnSpc>
              <a:spcBef>
                <a:spcPts val="0"/>
              </a:spcBef>
              <a:spcAft>
                <a:spcPts val="0"/>
              </a:spcAft>
              <a:buNone/>
            </a:pPr>
            <a:r>
              <a:rPr lang="en" sz="1200">
                <a:latin typeface="Roboto"/>
                <a:ea typeface="Roboto"/>
                <a:cs typeface="Roboto"/>
                <a:sym typeface="Roboto"/>
              </a:rPr>
              <a:t>Many users use X to stay  updated on current events, news  and trending topic</a:t>
            </a:r>
            <a:endParaRPr sz="1200">
              <a:latin typeface="Roboto"/>
              <a:ea typeface="Roboto"/>
              <a:cs typeface="Roboto"/>
              <a:sym typeface="Roboto"/>
            </a:endParaRPr>
          </a:p>
        </p:txBody>
      </p:sp>
      <p:sp>
        <p:nvSpPr>
          <p:cNvPr id="80" name="Google Shape;80;p16"/>
          <p:cNvSpPr/>
          <p:nvPr/>
        </p:nvSpPr>
        <p:spPr>
          <a:xfrm>
            <a:off x="6387247" y="2408579"/>
            <a:ext cx="2646363" cy="2676208"/>
          </a:xfrm>
          <a:custGeom>
            <a:rect b="b" l="l" r="r" t="t"/>
            <a:pathLst>
              <a:path extrusionOk="0" h="5352415" w="5292725">
                <a:moveTo>
                  <a:pt x="5292581" y="5352083"/>
                </a:moveTo>
                <a:lnTo>
                  <a:pt x="0" y="5352083"/>
                </a:lnTo>
                <a:lnTo>
                  <a:pt x="0" y="0"/>
                </a:lnTo>
                <a:lnTo>
                  <a:pt x="5292581" y="0"/>
                </a:lnTo>
                <a:lnTo>
                  <a:pt x="5292581" y="5352083"/>
                </a:lnTo>
                <a:close/>
              </a:path>
            </a:pathLst>
          </a:custGeom>
          <a:solidFill>
            <a:srgbClr val="2F9BF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p>
        </p:txBody>
      </p:sp>
      <p:sp>
        <p:nvSpPr>
          <p:cNvPr id="81" name="Google Shape;81;p16"/>
          <p:cNvSpPr txBox="1"/>
          <p:nvPr/>
        </p:nvSpPr>
        <p:spPr>
          <a:xfrm>
            <a:off x="6625626" y="2571750"/>
            <a:ext cx="2169600" cy="498900"/>
          </a:xfrm>
          <a:prstGeom prst="rect">
            <a:avLst/>
          </a:prstGeom>
          <a:noFill/>
          <a:ln>
            <a:noFill/>
          </a:ln>
        </p:spPr>
        <p:txBody>
          <a:bodyPr anchorCtr="0" anchor="t" bIns="0" lIns="0" spcFirstLastPara="1" rIns="0" wrap="square" tIns="6350">
            <a:spAutoFit/>
          </a:bodyPr>
          <a:lstStyle/>
          <a:p>
            <a:pPr indent="0" lvl="0" marL="12700" marR="0" rtl="0" algn="ctr">
              <a:lnSpc>
                <a:spcPct val="100000"/>
              </a:lnSpc>
              <a:spcBef>
                <a:spcPts val="0"/>
              </a:spcBef>
              <a:spcAft>
                <a:spcPts val="0"/>
              </a:spcAft>
              <a:buNone/>
            </a:pPr>
            <a:r>
              <a:rPr b="1" lang="en" sz="1600">
                <a:latin typeface="Roboto"/>
                <a:ea typeface="Roboto"/>
                <a:cs typeface="Roboto"/>
                <a:sym typeface="Roboto"/>
              </a:rPr>
              <a:t>Brand and Product Promotion</a:t>
            </a:r>
            <a:endParaRPr sz="1600">
              <a:latin typeface="Roboto"/>
              <a:ea typeface="Roboto"/>
              <a:cs typeface="Roboto"/>
              <a:sym typeface="Roboto"/>
            </a:endParaRPr>
          </a:p>
        </p:txBody>
      </p:sp>
      <p:sp>
        <p:nvSpPr>
          <p:cNvPr id="82" name="Google Shape;82;p16"/>
          <p:cNvSpPr txBox="1"/>
          <p:nvPr/>
        </p:nvSpPr>
        <p:spPr>
          <a:xfrm>
            <a:off x="6407983" y="3270598"/>
            <a:ext cx="2604900" cy="1587300"/>
          </a:xfrm>
          <a:prstGeom prst="rect">
            <a:avLst/>
          </a:prstGeom>
          <a:noFill/>
          <a:ln>
            <a:noFill/>
          </a:ln>
        </p:spPr>
        <p:txBody>
          <a:bodyPr anchorCtr="0" anchor="t" bIns="0" lIns="0" spcFirstLastPara="1" rIns="0" wrap="square" tIns="6350">
            <a:spAutoFit/>
          </a:bodyPr>
          <a:lstStyle/>
          <a:p>
            <a:pPr indent="-12700" lvl="0" marL="12700" marR="0" rtl="0" algn="ctr">
              <a:lnSpc>
                <a:spcPct val="114999"/>
              </a:lnSpc>
              <a:spcBef>
                <a:spcPts val="0"/>
              </a:spcBef>
              <a:spcAft>
                <a:spcPts val="0"/>
              </a:spcAft>
              <a:buNone/>
            </a:pPr>
            <a:r>
              <a:rPr lang="en" sz="1300">
                <a:latin typeface="Roboto"/>
                <a:ea typeface="Roboto"/>
                <a:cs typeface="Roboto"/>
                <a:sym typeface="Roboto"/>
              </a:rPr>
              <a:t>Businesses, brands, and marketers  use Twitter to promote their  products and services, engage with  customers, and build brand  awareness. Users may follow  brands for exclusive offers and  updates</a:t>
            </a:r>
            <a:endParaRPr sz="1300">
              <a:latin typeface="Roboto"/>
              <a:ea typeface="Roboto"/>
              <a:cs typeface="Roboto"/>
              <a:sym typeface="Roboto"/>
            </a:endParaRPr>
          </a:p>
        </p:txBody>
      </p:sp>
      <p:sp>
        <p:nvSpPr>
          <p:cNvPr id="83" name="Google Shape;83;p16"/>
          <p:cNvSpPr txBox="1"/>
          <p:nvPr/>
        </p:nvSpPr>
        <p:spPr>
          <a:xfrm>
            <a:off x="4778700" y="84775"/>
            <a:ext cx="3130200" cy="1497900"/>
          </a:xfrm>
          <a:prstGeom prst="rect">
            <a:avLst/>
          </a:prstGeom>
          <a:solidFill>
            <a:srgbClr val="2F9BF0"/>
          </a:solidFill>
          <a:ln>
            <a:noFill/>
          </a:ln>
        </p:spPr>
        <p:txBody>
          <a:bodyPr anchorCtr="0" anchor="t" bIns="0" lIns="0" spcFirstLastPara="1" rIns="0" wrap="square" tIns="67950">
            <a:spAutoFit/>
          </a:bodyPr>
          <a:lstStyle/>
          <a:p>
            <a:pPr indent="0" lvl="0" marL="0" marR="0" rtl="0" algn="ctr">
              <a:lnSpc>
                <a:spcPct val="100000"/>
              </a:lnSpc>
              <a:spcBef>
                <a:spcPts val="0"/>
              </a:spcBef>
              <a:spcAft>
                <a:spcPts val="0"/>
              </a:spcAft>
              <a:buNone/>
            </a:pPr>
            <a:r>
              <a:rPr b="1" lang="en" sz="1600">
                <a:latin typeface="Roboto"/>
                <a:ea typeface="Roboto"/>
                <a:cs typeface="Roboto"/>
                <a:sym typeface="Roboto"/>
              </a:rPr>
              <a:t>Entertainment</a:t>
            </a:r>
            <a:endParaRPr sz="1600">
              <a:latin typeface="Roboto"/>
              <a:ea typeface="Roboto"/>
              <a:cs typeface="Roboto"/>
              <a:sym typeface="Roboto"/>
            </a:endParaRPr>
          </a:p>
          <a:p>
            <a:pPr indent="0" lvl="0" marL="0" marR="0" rtl="0" algn="l">
              <a:lnSpc>
                <a:spcPct val="100000"/>
              </a:lnSpc>
              <a:spcBef>
                <a:spcPts val="0"/>
              </a:spcBef>
              <a:spcAft>
                <a:spcPts val="0"/>
              </a:spcAft>
              <a:buNone/>
            </a:pPr>
            <a:r>
              <a:t/>
            </a:r>
            <a:endParaRPr sz="1900">
              <a:latin typeface="Times New Roman"/>
              <a:ea typeface="Times New Roman"/>
              <a:cs typeface="Times New Roman"/>
              <a:sym typeface="Times New Roman"/>
            </a:endParaRPr>
          </a:p>
          <a:p>
            <a:pPr indent="0" lvl="0" marL="127000" marR="127000" rtl="0" algn="ctr">
              <a:lnSpc>
                <a:spcPct val="114999"/>
              </a:lnSpc>
              <a:spcBef>
                <a:spcPts val="0"/>
              </a:spcBef>
              <a:spcAft>
                <a:spcPts val="0"/>
              </a:spcAft>
              <a:buNone/>
            </a:pPr>
            <a:r>
              <a:rPr lang="en" sz="1300">
                <a:latin typeface="Roboto"/>
                <a:ea typeface="Roboto"/>
                <a:cs typeface="Roboto"/>
                <a:sym typeface="Roboto"/>
              </a:rPr>
              <a:t>X is used to distract oneself from daily  pressures of life by engaging in  entertaining or humorous content</a:t>
            </a:r>
            <a:endParaRPr sz="1300">
              <a:latin typeface="Roboto"/>
              <a:ea typeface="Roboto"/>
              <a:cs typeface="Roboto"/>
              <a:sym typeface="Roboto"/>
            </a:endParaRPr>
          </a:p>
          <a:p>
            <a:pPr indent="0" lvl="0" marL="127000" marR="127000" rtl="0" algn="ctr">
              <a:lnSpc>
                <a:spcPct val="114999"/>
              </a:lnSpc>
              <a:spcBef>
                <a:spcPts val="0"/>
              </a:spcBef>
              <a:spcAft>
                <a:spcPts val="0"/>
              </a:spcAft>
              <a:buNone/>
            </a:pPr>
            <a:r>
              <a:t/>
            </a:r>
            <a:endParaRPr sz="1300">
              <a:latin typeface="Roboto"/>
              <a:ea typeface="Roboto"/>
              <a:cs typeface="Roboto"/>
              <a:sym typeface="Roboto"/>
            </a:endParaRPr>
          </a:p>
        </p:txBody>
      </p:sp>
      <p:sp>
        <p:nvSpPr>
          <p:cNvPr id="84" name="Google Shape;84;p16"/>
          <p:cNvSpPr txBox="1"/>
          <p:nvPr/>
        </p:nvSpPr>
        <p:spPr>
          <a:xfrm>
            <a:off x="3676013" y="3133363"/>
            <a:ext cx="1816800" cy="1721100"/>
          </a:xfrm>
          <a:prstGeom prst="rect">
            <a:avLst/>
          </a:prstGeom>
          <a:solidFill>
            <a:srgbClr val="2F9BF0"/>
          </a:solidFill>
          <a:ln>
            <a:noFill/>
          </a:ln>
        </p:spPr>
        <p:txBody>
          <a:bodyPr anchorCtr="0" anchor="t" bIns="0" lIns="0" spcFirstLastPara="1" rIns="0" wrap="square" tIns="46050">
            <a:spAutoFit/>
          </a:bodyPr>
          <a:lstStyle/>
          <a:p>
            <a:pPr indent="0" lvl="0" marL="0" marR="0" rtl="0" algn="ctr">
              <a:lnSpc>
                <a:spcPct val="100000"/>
              </a:lnSpc>
              <a:spcBef>
                <a:spcPts val="0"/>
              </a:spcBef>
              <a:spcAft>
                <a:spcPts val="0"/>
              </a:spcAft>
              <a:buNone/>
            </a:pPr>
            <a:r>
              <a:rPr b="1" lang="en" sz="1600">
                <a:latin typeface="Roboto"/>
                <a:ea typeface="Roboto"/>
                <a:cs typeface="Roboto"/>
                <a:sym typeface="Roboto"/>
              </a:rPr>
              <a:t>Networking</a:t>
            </a:r>
            <a:br>
              <a:rPr b="1" lang="en" sz="1600">
                <a:latin typeface="Roboto"/>
                <a:ea typeface="Roboto"/>
                <a:cs typeface="Roboto"/>
                <a:sym typeface="Roboto"/>
              </a:rPr>
            </a:br>
            <a:endParaRPr sz="2000">
              <a:latin typeface="Roboto"/>
              <a:ea typeface="Roboto"/>
              <a:cs typeface="Roboto"/>
              <a:sym typeface="Roboto"/>
            </a:endParaRPr>
          </a:p>
          <a:p>
            <a:pPr indent="0" lvl="0" marL="38100" marR="25400" rtl="0" algn="ctr">
              <a:lnSpc>
                <a:spcPct val="114999"/>
              </a:lnSpc>
              <a:spcBef>
                <a:spcPts val="0"/>
              </a:spcBef>
              <a:spcAft>
                <a:spcPts val="0"/>
              </a:spcAft>
              <a:buNone/>
            </a:pPr>
            <a:r>
              <a:rPr lang="en" sz="1300">
                <a:latin typeface="Roboto"/>
                <a:ea typeface="Roboto"/>
                <a:cs typeface="Roboto"/>
                <a:sym typeface="Roboto"/>
              </a:rPr>
              <a:t>X is a valuable tool for  connecting with peers,  colleagues and industry  influencer</a:t>
            </a:r>
            <a:endParaRPr sz="1300">
              <a:latin typeface="Roboto"/>
              <a:ea typeface="Roboto"/>
              <a:cs typeface="Roboto"/>
              <a:sym typeface="Roboto"/>
            </a:endParaRPr>
          </a:p>
          <a:p>
            <a:pPr indent="0" lvl="0" marL="38100" marR="25400" rtl="0" algn="ctr">
              <a:lnSpc>
                <a:spcPct val="114999"/>
              </a:lnSpc>
              <a:spcBef>
                <a:spcPts val="0"/>
              </a:spcBef>
              <a:spcAft>
                <a:spcPts val="0"/>
              </a:spcAft>
              <a:buNone/>
            </a:pPr>
            <a:r>
              <a:t/>
            </a:r>
            <a:endParaRPr sz="1300">
              <a:latin typeface="Roboto"/>
              <a:ea typeface="Roboto"/>
              <a:cs typeface="Roboto"/>
              <a:sym typeface="Roboto"/>
            </a:endParaRPr>
          </a:p>
        </p:txBody>
      </p:sp>
      <p:sp>
        <p:nvSpPr>
          <p:cNvPr id="85" name="Google Shape;85;p16"/>
          <p:cNvSpPr/>
          <p:nvPr/>
        </p:nvSpPr>
        <p:spPr>
          <a:xfrm>
            <a:off x="108551" y="2903599"/>
            <a:ext cx="2652292" cy="2180630"/>
          </a:xfrm>
          <a:custGeom>
            <a:rect b="b" l="l" r="r" t="t"/>
            <a:pathLst>
              <a:path extrusionOk="0" h="4714875" w="5734685">
                <a:moveTo>
                  <a:pt x="5734354" y="4714790"/>
                </a:moveTo>
                <a:lnTo>
                  <a:pt x="0" y="4714790"/>
                </a:lnTo>
                <a:lnTo>
                  <a:pt x="0" y="0"/>
                </a:lnTo>
                <a:lnTo>
                  <a:pt x="5734354" y="0"/>
                </a:lnTo>
                <a:lnTo>
                  <a:pt x="5734354" y="4714790"/>
                </a:lnTo>
                <a:close/>
              </a:path>
            </a:pathLst>
          </a:custGeom>
          <a:solidFill>
            <a:srgbClr val="2F9BF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p>
        </p:txBody>
      </p:sp>
      <p:sp>
        <p:nvSpPr>
          <p:cNvPr id="86" name="Google Shape;86;p16"/>
          <p:cNvSpPr txBox="1"/>
          <p:nvPr/>
        </p:nvSpPr>
        <p:spPr>
          <a:xfrm>
            <a:off x="440326" y="3111400"/>
            <a:ext cx="1913400" cy="268200"/>
          </a:xfrm>
          <a:prstGeom prst="rect">
            <a:avLst/>
          </a:prstGeom>
          <a:noFill/>
          <a:ln>
            <a:noFill/>
          </a:ln>
        </p:spPr>
        <p:txBody>
          <a:bodyPr anchorCtr="0" anchor="t" bIns="0" lIns="0" spcFirstLastPara="1" rIns="0" wrap="square" tIns="6350">
            <a:spAutoFit/>
          </a:bodyPr>
          <a:lstStyle/>
          <a:p>
            <a:pPr indent="0" lvl="0" marL="12700" marR="0" rtl="0" algn="ctr">
              <a:lnSpc>
                <a:spcPct val="100000"/>
              </a:lnSpc>
              <a:spcBef>
                <a:spcPts val="0"/>
              </a:spcBef>
              <a:spcAft>
                <a:spcPts val="0"/>
              </a:spcAft>
              <a:buNone/>
            </a:pPr>
            <a:r>
              <a:rPr b="1" lang="en" sz="1700">
                <a:latin typeface="Roboto"/>
                <a:ea typeface="Roboto"/>
                <a:cs typeface="Roboto"/>
                <a:sym typeface="Roboto"/>
              </a:rPr>
              <a:t>Communication</a:t>
            </a:r>
            <a:endParaRPr sz="1700">
              <a:latin typeface="Roboto"/>
              <a:ea typeface="Roboto"/>
              <a:cs typeface="Roboto"/>
              <a:sym typeface="Roboto"/>
            </a:endParaRPr>
          </a:p>
        </p:txBody>
      </p:sp>
      <p:sp>
        <p:nvSpPr>
          <p:cNvPr id="87" name="Google Shape;87;p16"/>
          <p:cNvSpPr txBox="1"/>
          <p:nvPr/>
        </p:nvSpPr>
        <p:spPr>
          <a:xfrm>
            <a:off x="148574" y="3660975"/>
            <a:ext cx="2496900" cy="1034100"/>
          </a:xfrm>
          <a:prstGeom prst="rect">
            <a:avLst/>
          </a:prstGeom>
          <a:noFill/>
          <a:ln>
            <a:noFill/>
          </a:ln>
        </p:spPr>
        <p:txBody>
          <a:bodyPr anchorCtr="0" anchor="t" bIns="0" lIns="0" spcFirstLastPara="1" rIns="0" wrap="square" tIns="6350">
            <a:spAutoFit/>
          </a:bodyPr>
          <a:lstStyle/>
          <a:p>
            <a:pPr indent="0" lvl="0" marL="0" marR="0" rtl="0" algn="ctr">
              <a:lnSpc>
                <a:spcPct val="114100"/>
              </a:lnSpc>
              <a:spcBef>
                <a:spcPts val="0"/>
              </a:spcBef>
              <a:spcAft>
                <a:spcPts val="0"/>
              </a:spcAft>
              <a:buNone/>
            </a:pPr>
            <a:r>
              <a:rPr lang="en" sz="1200">
                <a:latin typeface="Roboto"/>
                <a:ea typeface="Roboto"/>
                <a:cs typeface="Roboto"/>
                <a:sym typeface="Roboto"/>
              </a:rPr>
              <a:t>Through tweets, direct messages and  mentions, providing real time  communication, X is predominantly used  to connect with family, friends and  acquaintances</a:t>
            </a:r>
            <a:endParaRPr sz="1200">
              <a:latin typeface="Roboto"/>
              <a:ea typeface="Roboto"/>
              <a:cs typeface="Roboto"/>
              <a:sym typeface="Roboto"/>
            </a:endParaRPr>
          </a:p>
        </p:txBody>
      </p:sp>
      <p:sp>
        <p:nvSpPr>
          <p:cNvPr id="88" name="Google Shape;88;p16"/>
          <p:cNvSpPr txBox="1"/>
          <p:nvPr/>
        </p:nvSpPr>
        <p:spPr>
          <a:xfrm rot="5400000">
            <a:off x="7274588" y="997549"/>
            <a:ext cx="1974000" cy="504900"/>
          </a:xfrm>
          <a:prstGeom prst="rect">
            <a:avLst/>
          </a:prstGeom>
          <a:noFill/>
          <a:ln>
            <a:noFill/>
          </a:ln>
        </p:spPr>
        <p:txBody>
          <a:bodyPr anchorCtr="0" anchor="t" bIns="0" lIns="0" spcFirstLastPara="1" rIns="0" wrap="square" tIns="12075">
            <a:spAutoFit/>
          </a:bodyPr>
          <a:lstStyle/>
          <a:p>
            <a:pPr indent="0" lvl="0" marL="12700" marR="0" rtl="0" algn="l">
              <a:lnSpc>
                <a:spcPct val="100000"/>
              </a:lnSpc>
              <a:spcBef>
                <a:spcPts val="0"/>
              </a:spcBef>
              <a:spcAft>
                <a:spcPts val="0"/>
              </a:spcAft>
              <a:buNone/>
            </a:pPr>
            <a:r>
              <a:rPr b="1" lang="en" sz="3200">
                <a:solidFill>
                  <a:schemeClr val="lt1"/>
                </a:solidFill>
                <a:latin typeface="Roboto"/>
                <a:ea typeface="Roboto"/>
                <a:cs typeface="Roboto"/>
                <a:sym typeface="Roboto"/>
              </a:rPr>
              <a:t>Education</a:t>
            </a:r>
            <a:endParaRPr sz="3200">
              <a:solidFill>
                <a:schemeClr val="lt1"/>
              </a:solidFill>
              <a:latin typeface="Roboto"/>
              <a:ea typeface="Roboto"/>
              <a:cs typeface="Roboto"/>
              <a:sym typeface="Roboto"/>
            </a:endParaRPr>
          </a:p>
        </p:txBody>
      </p:sp>
      <p:sp>
        <p:nvSpPr>
          <p:cNvPr id="89" name="Google Shape;89;p16"/>
          <p:cNvSpPr txBox="1"/>
          <p:nvPr/>
        </p:nvSpPr>
        <p:spPr>
          <a:xfrm rot="-898947">
            <a:off x="2661963" y="176605"/>
            <a:ext cx="2559925" cy="463696"/>
          </a:xfrm>
          <a:prstGeom prst="rect">
            <a:avLst/>
          </a:prstGeom>
          <a:noFill/>
          <a:ln>
            <a:noFill/>
          </a:ln>
        </p:spPr>
        <p:txBody>
          <a:bodyPr anchorCtr="0" anchor="t" bIns="0" lIns="0" spcFirstLastPara="1" rIns="0" wrap="square" tIns="0">
            <a:spAutoFit/>
          </a:bodyPr>
          <a:lstStyle/>
          <a:p>
            <a:pPr indent="0" lvl="0" marL="0" marR="0" rtl="0" algn="l">
              <a:lnSpc>
                <a:spcPct val="66944"/>
              </a:lnSpc>
              <a:spcBef>
                <a:spcPts val="0"/>
              </a:spcBef>
              <a:spcAft>
                <a:spcPts val="0"/>
              </a:spcAft>
              <a:buNone/>
            </a:pPr>
            <a:r>
              <a:rPr b="1" baseline="-25000" lang="en" sz="4500">
                <a:solidFill>
                  <a:schemeClr val="lt1"/>
                </a:solidFill>
                <a:latin typeface="Roboto"/>
                <a:ea typeface="Roboto"/>
                <a:cs typeface="Roboto"/>
                <a:sym typeface="Roboto"/>
              </a:rPr>
              <a:t>Advocacy</a:t>
            </a:r>
            <a:endParaRPr sz="3000">
              <a:solidFill>
                <a:schemeClr val="lt1"/>
              </a:solidFill>
              <a:latin typeface="Roboto"/>
              <a:ea typeface="Roboto"/>
              <a:cs typeface="Roboto"/>
              <a:sym typeface="Roboto"/>
            </a:endParaRPr>
          </a:p>
        </p:txBody>
      </p:sp>
      <p:sp>
        <p:nvSpPr>
          <p:cNvPr id="90" name="Google Shape;90;p16"/>
          <p:cNvSpPr txBox="1"/>
          <p:nvPr/>
        </p:nvSpPr>
        <p:spPr>
          <a:xfrm>
            <a:off x="108562" y="2065275"/>
            <a:ext cx="2241900" cy="744600"/>
          </a:xfrm>
          <a:prstGeom prst="rect">
            <a:avLst/>
          </a:prstGeom>
          <a:noFill/>
          <a:ln>
            <a:noFill/>
          </a:ln>
        </p:spPr>
        <p:txBody>
          <a:bodyPr anchorCtr="0" anchor="t" bIns="0" lIns="0" spcFirstLastPara="1" rIns="0" wrap="square" tIns="5725">
            <a:spAutoFit/>
          </a:bodyPr>
          <a:lstStyle/>
          <a:p>
            <a:pPr indent="0" lvl="0" marL="12700" marR="0" rtl="0" algn="l">
              <a:lnSpc>
                <a:spcPct val="100000"/>
              </a:lnSpc>
              <a:spcBef>
                <a:spcPts val="0"/>
              </a:spcBef>
              <a:spcAft>
                <a:spcPts val="0"/>
              </a:spcAft>
              <a:buNone/>
            </a:pPr>
            <a:r>
              <a:rPr b="1" lang="en" sz="2400">
                <a:solidFill>
                  <a:schemeClr val="lt1"/>
                </a:solidFill>
                <a:latin typeface="Roboto"/>
                <a:ea typeface="Roboto"/>
                <a:cs typeface="Roboto"/>
                <a:sym typeface="Roboto"/>
              </a:rPr>
              <a:t>Community &amp; Support</a:t>
            </a:r>
            <a:endParaRPr sz="2400">
              <a:solidFill>
                <a:schemeClr val="lt1"/>
              </a:solidFill>
              <a:latin typeface="Roboto"/>
              <a:ea typeface="Roboto"/>
              <a:cs typeface="Roboto"/>
              <a:sym typeface="Roboto"/>
            </a:endParaRPr>
          </a:p>
        </p:txBody>
      </p:sp>
      <p:pic>
        <p:nvPicPr>
          <p:cNvPr id="91" name="Google Shape;91;p16"/>
          <p:cNvPicPr preferRelativeResize="0"/>
          <p:nvPr/>
        </p:nvPicPr>
        <p:blipFill>
          <a:blip r:embed="rId3">
            <a:alphaModFix/>
          </a:blip>
          <a:stretch>
            <a:fillRect/>
          </a:stretch>
        </p:blipFill>
        <p:spPr>
          <a:xfrm>
            <a:off x="5125428" y="2306725"/>
            <a:ext cx="599421" cy="612598"/>
          </a:xfrm>
          <a:prstGeom prst="rect">
            <a:avLst/>
          </a:prstGeom>
          <a:noFill/>
          <a:ln>
            <a:noFill/>
          </a:ln>
        </p:spPr>
      </p:pic>
      <p:pic>
        <p:nvPicPr>
          <p:cNvPr id="92" name="Google Shape;92;p16"/>
          <p:cNvPicPr preferRelativeResize="0"/>
          <p:nvPr/>
        </p:nvPicPr>
        <p:blipFill>
          <a:blip r:embed="rId3">
            <a:alphaModFix/>
          </a:blip>
          <a:stretch>
            <a:fillRect/>
          </a:stretch>
        </p:blipFill>
        <p:spPr>
          <a:xfrm>
            <a:off x="8614277" y="152400"/>
            <a:ext cx="361371" cy="369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6" name="Shape 96"/>
        <p:cNvGrpSpPr/>
        <p:nvPr/>
      </p:nvGrpSpPr>
      <p:grpSpPr>
        <a:xfrm>
          <a:off x="0" y="0"/>
          <a:ext cx="0" cy="0"/>
          <a:chOff x="0" y="0"/>
          <a:chExt cx="0" cy="0"/>
        </a:xfrm>
      </p:grpSpPr>
      <p:sp>
        <p:nvSpPr>
          <p:cNvPr id="97" name="Google Shape;97;p17"/>
          <p:cNvSpPr txBox="1"/>
          <p:nvPr/>
        </p:nvSpPr>
        <p:spPr>
          <a:xfrm>
            <a:off x="2687450" y="53400"/>
            <a:ext cx="4120200" cy="492600"/>
          </a:xfrm>
          <a:prstGeom prst="rect">
            <a:avLst/>
          </a:prstGeom>
          <a:noFill/>
          <a:ln>
            <a:noFill/>
          </a:ln>
        </p:spPr>
        <p:txBody>
          <a:bodyPr anchorCtr="0" anchor="t" bIns="91425" lIns="91425" spcFirstLastPara="1" rIns="91425" wrap="square" tIns="91425">
            <a:spAutoFit/>
          </a:bodyPr>
          <a:lstStyle/>
          <a:p>
            <a:pPr indent="0" lvl="0" marL="0" rtl="0" algn="l">
              <a:lnSpc>
                <a:spcPct val="140008"/>
              </a:lnSpc>
              <a:spcBef>
                <a:spcPts val="0"/>
              </a:spcBef>
              <a:spcAft>
                <a:spcPts val="0"/>
              </a:spcAft>
              <a:buNone/>
            </a:pPr>
            <a:r>
              <a:rPr b="1" lang="en" sz="2000">
                <a:solidFill>
                  <a:schemeClr val="lt1"/>
                </a:solidFill>
                <a:latin typeface="Roboto"/>
                <a:ea typeface="Roboto"/>
                <a:cs typeface="Roboto"/>
                <a:sym typeface="Roboto"/>
              </a:rPr>
              <a:t>USER INSIGHTS</a:t>
            </a:r>
            <a:endParaRPr/>
          </a:p>
        </p:txBody>
      </p:sp>
      <p:graphicFrame>
        <p:nvGraphicFramePr>
          <p:cNvPr id="98" name="Google Shape;98;p17"/>
          <p:cNvGraphicFramePr/>
          <p:nvPr/>
        </p:nvGraphicFramePr>
        <p:xfrm>
          <a:off x="872400" y="884275"/>
          <a:ext cx="3000000" cy="3000000"/>
        </p:xfrm>
        <a:graphic>
          <a:graphicData uri="http://schemas.openxmlformats.org/drawingml/2006/table">
            <a:tbl>
              <a:tblPr>
                <a:noFill/>
                <a:tableStyleId>{16102C81-1D8B-4184-B6C9-30B1D509515D}</a:tableStyleId>
              </a:tblPr>
              <a:tblGrid>
                <a:gridCol w="979925"/>
                <a:gridCol w="979925"/>
                <a:gridCol w="979925"/>
                <a:gridCol w="979925"/>
              </a:tblGrid>
              <a:tr h="559550">
                <a:tc>
                  <a:txBody>
                    <a:bodyPr/>
                    <a:lstStyle/>
                    <a:p>
                      <a:pPr indent="0" lvl="0" marL="0" rtl="0" algn="l">
                        <a:spcBef>
                          <a:spcPts val="0"/>
                        </a:spcBef>
                        <a:spcAft>
                          <a:spcPts val="0"/>
                        </a:spcAft>
                        <a:buNone/>
                      </a:pPr>
                      <a:r>
                        <a:rPr lang="en"/>
                        <a:t>Age </a:t>
                      </a:r>
                      <a:r>
                        <a:rPr lang="en">
                          <a:solidFill>
                            <a:srgbClr val="F7F7F8"/>
                          </a:solidFill>
                        </a:rPr>
                        <a:t>Age Group</a:t>
                      </a:r>
                      <a:endParaRPr>
                        <a:solidFill>
                          <a:srgbClr val="F7F7F8"/>
                        </a:solidFill>
                      </a:endParaRPr>
                    </a:p>
                  </a:txBody>
                  <a:tcPr marT="91425" marB="91425" marR="91425" marL="91425"/>
                </a:tc>
                <a:tc>
                  <a:txBody>
                    <a:bodyPr/>
                    <a:lstStyle/>
                    <a:p>
                      <a:pPr indent="0" lvl="0" marL="0" rtl="0" algn="l">
                        <a:spcBef>
                          <a:spcPts val="0"/>
                        </a:spcBef>
                        <a:spcAft>
                          <a:spcPts val="0"/>
                        </a:spcAft>
                        <a:buNone/>
                      </a:pPr>
                      <a:r>
                        <a:rPr lang="en">
                          <a:solidFill>
                            <a:schemeClr val="lt1"/>
                          </a:solidFill>
                        </a:rPr>
                        <a:t>% By Age</a:t>
                      </a:r>
                      <a:endParaRPr>
                        <a:solidFill>
                          <a:schemeClr val="lt1"/>
                        </a:solidFill>
                      </a:endParaRPr>
                    </a:p>
                  </a:txBody>
                  <a:tcPr marT="91425" marB="91425" marR="91425" marL="91425"/>
                </a:tc>
                <a:tc>
                  <a:txBody>
                    <a:bodyPr/>
                    <a:lstStyle/>
                    <a:p>
                      <a:pPr indent="0" lvl="0" marL="0" rtl="0" algn="l">
                        <a:spcBef>
                          <a:spcPts val="0"/>
                        </a:spcBef>
                        <a:spcAft>
                          <a:spcPts val="0"/>
                        </a:spcAft>
                        <a:buNone/>
                      </a:pPr>
                      <a:r>
                        <a:rPr lang="en"/>
                        <a:t>%</a:t>
                      </a:r>
                      <a:r>
                        <a:rPr lang="en">
                          <a:solidFill>
                            <a:srgbClr val="F7F7F8"/>
                          </a:solidFill>
                        </a:rPr>
                        <a:t>% By Male</a:t>
                      </a:r>
                      <a:endParaRPr>
                        <a:solidFill>
                          <a:srgbClr val="F7F7F8"/>
                        </a:solidFill>
                      </a:endParaRPr>
                    </a:p>
                  </a:txBody>
                  <a:tcPr marT="91425" marB="91425" marR="91425" marL="91425"/>
                </a:tc>
                <a:tc>
                  <a:txBody>
                    <a:bodyPr/>
                    <a:lstStyle/>
                    <a:p>
                      <a:pPr indent="0" lvl="0" marL="0" rtl="0" algn="l">
                        <a:spcBef>
                          <a:spcPts val="0"/>
                        </a:spcBef>
                        <a:spcAft>
                          <a:spcPts val="0"/>
                        </a:spcAft>
                        <a:buNone/>
                      </a:pPr>
                      <a:r>
                        <a:rPr lang="en">
                          <a:solidFill>
                            <a:schemeClr val="lt1"/>
                          </a:solidFill>
                        </a:rPr>
                        <a:t>% By Females</a:t>
                      </a:r>
                      <a:endParaRPr>
                        <a:solidFill>
                          <a:schemeClr val="lt1"/>
                        </a:solidFill>
                      </a:endParaRPr>
                    </a:p>
                  </a:txBody>
                  <a:tcPr marT="91425" marB="91425" marR="91425" marL="91425">
                    <a:lnB cap="flat" cmpd="sng" w="9525">
                      <a:solidFill>
                        <a:srgbClr val="9E9E9E"/>
                      </a:solidFill>
                      <a:prstDash val="solid"/>
                      <a:round/>
                      <a:headEnd len="sm" w="sm" type="none"/>
                      <a:tailEnd len="sm" w="sm" type="none"/>
                    </a:lnB>
                  </a:tcPr>
                </a:tc>
              </a:tr>
              <a:tr h="559550">
                <a:tc>
                  <a:txBody>
                    <a:bodyPr/>
                    <a:lstStyle/>
                    <a:p>
                      <a:pPr indent="0" lvl="0" marL="0" rtl="0" algn="l">
                        <a:spcBef>
                          <a:spcPts val="0"/>
                        </a:spcBef>
                        <a:spcAft>
                          <a:spcPts val="0"/>
                        </a:spcAft>
                        <a:buNone/>
                      </a:pPr>
                      <a:r>
                        <a:rPr lang="en">
                          <a:solidFill>
                            <a:srgbClr val="F7F7F8"/>
                          </a:solidFill>
                        </a:rPr>
                        <a:t>13-17</a:t>
                      </a:r>
                      <a:endParaRPr>
                        <a:solidFill>
                          <a:srgbClr val="F7F7F8"/>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rgbClr val="F7F7F8"/>
                          </a:solidFill>
                        </a:rPr>
                        <a:t>9.1%</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rgbClr val="F7F7F8"/>
                          </a:solidFill>
                        </a:rPr>
                        <a:t>6.5</a:t>
                      </a:r>
                      <a:r>
                        <a:rPr lang="en">
                          <a:solidFill>
                            <a:srgbClr val="F7F7F8"/>
                          </a:solidFill>
                        </a:rPr>
                        <a:t>%</a:t>
                      </a:r>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
                          <a:solidFill>
                            <a:srgbClr val="F7F7F8"/>
                          </a:solidFill>
                        </a:rPr>
                        <a:t>2.6</a:t>
                      </a:r>
                      <a:r>
                        <a:rPr lang="en">
                          <a:solidFill>
                            <a:srgbClr val="F7F7F8"/>
                          </a:solidFill>
                        </a:rPr>
                        <a:t>%</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59550">
                <a:tc>
                  <a:txBody>
                    <a:bodyPr/>
                    <a:lstStyle/>
                    <a:p>
                      <a:pPr indent="0" lvl="0" marL="0" rtl="0" algn="l">
                        <a:spcBef>
                          <a:spcPts val="0"/>
                        </a:spcBef>
                        <a:spcAft>
                          <a:spcPts val="0"/>
                        </a:spcAft>
                        <a:buNone/>
                      </a:pPr>
                      <a:r>
                        <a:rPr lang="en">
                          <a:solidFill>
                            <a:srgbClr val="F7F7F8"/>
                          </a:solidFill>
                        </a:rPr>
                        <a:t>18-24</a:t>
                      </a:r>
                      <a:endParaRPr>
                        <a:solidFill>
                          <a:srgbClr val="F7F7F8"/>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rgbClr val="F7F7F8"/>
                          </a:solidFill>
                        </a:rPr>
                        <a:t>21.6</a:t>
                      </a:r>
                      <a:r>
                        <a:rPr lang="en">
                          <a:solidFill>
                            <a:srgbClr val="F7F7F8"/>
                          </a:solidFill>
                        </a:rPr>
                        <a:t>%</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rgbClr val="F7F7F8"/>
                          </a:solidFill>
                        </a:rPr>
                        <a:t>13.6</a:t>
                      </a:r>
                      <a:r>
                        <a:rPr lang="en">
                          <a:solidFill>
                            <a:srgbClr val="F7F7F8"/>
                          </a:solidFill>
                        </a:rPr>
                        <a:t>%</a:t>
                      </a:r>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
                          <a:solidFill>
                            <a:srgbClr val="F7F7F8"/>
                          </a:solidFill>
                        </a:rPr>
                        <a:t>8</a:t>
                      </a:r>
                      <a:r>
                        <a:rPr lang="en">
                          <a:solidFill>
                            <a:srgbClr val="F7F7F8"/>
                          </a:solidFill>
                        </a:rPr>
                        <a:t>%</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59550">
                <a:tc>
                  <a:txBody>
                    <a:bodyPr/>
                    <a:lstStyle/>
                    <a:p>
                      <a:pPr indent="0" lvl="0" marL="0" rtl="0" algn="l">
                        <a:spcBef>
                          <a:spcPts val="0"/>
                        </a:spcBef>
                        <a:spcAft>
                          <a:spcPts val="0"/>
                        </a:spcAft>
                        <a:buNone/>
                      </a:pPr>
                      <a:r>
                        <a:rPr lang="en">
                          <a:solidFill>
                            <a:srgbClr val="F7F7F8"/>
                          </a:solidFill>
                        </a:rPr>
                        <a:t>25-34</a:t>
                      </a:r>
                      <a:endParaRPr>
                        <a:solidFill>
                          <a:srgbClr val="F7F7F8"/>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rgbClr val="F7F7F8"/>
                          </a:solidFill>
                        </a:rPr>
                        <a:t>28.9</a:t>
                      </a:r>
                      <a:r>
                        <a:rPr lang="en">
                          <a:solidFill>
                            <a:srgbClr val="F7F7F8"/>
                          </a:solidFill>
                        </a:rPr>
                        <a:t>%</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rgbClr val="F7F7F8"/>
                          </a:solidFill>
                        </a:rPr>
                        <a:t>21.4</a:t>
                      </a:r>
                      <a:r>
                        <a:rPr lang="en">
                          <a:solidFill>
                            <a:srgbClr val="F7F7F8"/>
                          </a:solidFill>
                        </a:rPr>
                        <a:t>%</a:t>
                      </a:r>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
                          <a:solidFill>
                            <a:srgbClr val="F7F7F8"/>
                          </a:solidFill>
                        </a:rPr>
                        <a:t>7.5</a:t>
                      </a:r>
                      <a:r>
                        <a:rPr lang="en">
                          <a:solidFill>
                            <a:srgbClr val="F7F7F8"/>
                          </a:solidFill>
                        </a:rPr>
                        <a:t>%</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59550">
                <a:tc>
                  <a:txBody>
                    <a:bodyPr/>
                    <a:lstStyle/>
                    <a:p>
                      <a:pPr indent="0" lvl="0" marL="0" rtl="0" algn="l">
                        <a:spcBef>
                          <a:spcPts val="0"/>
                        </a:spcBef>
                        <a:spcAft>
                          <a:spcPts val="0"/>
                        </a:spcAft>
                        <a:buNone/>
                      </a:pPr>
                      <a:r>
                        <a:rPr lang="en">
                          <a:solidFill>
                            <a:srgbClr val="F7F7F8"/>
                          </a:solidFill>
                        </a:rPr>
                        <a:t>35-49</a:t>
                      </a:r>
                      <a:endParaRPr>
                        <a:solidFill>
                          <a:srgbClr val="F7F7F8"/>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rgbClr val="F7F7F8"/>
                          </a:solidFill>
                        </a:rPr>
                        <a:t>28</a:t>
                      </a:r>
                      <a:r>
                        <a:rPr lang="en">
                          <a:solidFill>
                            <a:srgbClr val="F7F7F8"/>
                          </a:solidFill>
                        </a:rPr>
                        <a:t>.2%</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rgbClr val="F7F7F8"/>
                          </a:solidFill>
                        </a:rPr>
                        <a:t>20.7</a:t>
                      </a:r>
                      <a:r>
                        <a:rPr lang="en">
                          <a:solidFill>
                            <a:srgbClr val="F7F7F8"/>
                          </a:solidFill>
                        </a:rPr>
                        <a:t>%</a:t>
                      </a:r>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
                          <a:solidFill>
                            <a:srgbClr val="F7F7F8"/>
                          </a:solidFill>
                        </a:rPr>
                        <a:t>7.5</a:t>
                      </a:r>
                      <a:r>
                        <a:rPr lang="en">
                          <a:solidFill>
                            <a:srgbClr val="F7F7F8"/>
                          </a:solidFill>
                        </a:rPr>
                        <a:t>%</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59550">
                <a:tc>
                  <a:txBody>
                    <a:bodyPr/>
                    <a:lstStyle/>
                    <a:p>
                      <a:pPr indent="0" lvl="0" marL="0" rtl="0" algn="l">
                        <a:spcBef>
                          <a:spcPts val="0"/>
                        </a:spcBef>
                        <a:spcAft>
                          <a:spcPts val="0"/>
                        </a:spcAft>
                        <a:buNone/>
                      </a:pPr>
                      <a:r>
                        <a:rPr lang="en">
                          <a:solidFill>
                            <a:srgbClr val="F7F7F8"/>
                          </a:solidFill>
                        </a:rPr>
                        <a:t>50 plus</a:t>
                      </a:r>
                      <a:endParaRPr>
                        <a:solidFill>
                          <a:srgbClr val="F7F7F8"/>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rgbClr val="F7F7F8"/>
                          </a:solidFill>
                        </a:rPr>
                        <a:t>12.3</a:t>
                      </a:r>
                      <a:r>
                        <a:rPr lang="en">
                          <a:solidFill>
                            <a:srgbClr val="F7F7F8"/>
                          </a:solidFill>
                        </a:rPr>
                        <a:t>%</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rgbClr val="F7F7F8"/>
                          </a:solidFill>
                        </a:rPr>
                        <a:t>8.2</a:t>
                      </a:r>
                      <a:r>
                        <a:rPr lang="en">
                          <a:solidFill>
                            <a:srgbClr val="F7F7F8"/>
                          </a:solidFill>
                        </a:rPr>
                        <a:t>%</a:t>
                      </a:r>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
                          <a:solidFill>
                            <a:srgbClr val="F7F7F8"/>
                          </a:solidFill>
                        </a:rPr>
                        <a:t>4.1</a:t>
                      </a:r>
                      <a:r>
                        <a:rPr lang="en">
                          <a:solidFill>
                            <a:srgbClr val="F7F7F8"/>
                          </a:solidFill>
                        </a:rPr>
                        <a:t>%</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59550">
                <a:tc>
                  <a:txBody>
                    <a:bodyPr/>
                    <a:lstStyle/>
                    <a:p>
                      <a:pPr indent="0" lvl="0" marL="0" rtl="0" algn="l">
                        <a:spcBef>
                          <a:spcPts val="0"/>
                        </a:spcBef>
                        <a:spcAft>
                          <a:spcPts val="0"/>
                        </a:spcAft>
                        <a:buNone/>
                      </a:pPr>
                      <a:r>
                        <a:rPr lang="en">
                          <a:solidFill>
                            <a:srgbClr val="F7F7F8"/>
                          </a:solidFill>
                        </a:rPr>
                        <a:t>Overall</a:t>
                      </a:r>
                      <a:endParaRPr>
                        <a:solidFill>
                          <a:srgbClr val="F7F7F8"/>
                        </a:solidFill>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
                          <a:solidFill>
                            <a:schemeClr val="lt1"/>
                          </a:solidFill>
                        </a:rPr>
                        <a:t>70.4%</a:t>
                      </a:r>
                      <a:endParaRPr>
                        <a:solidFill>
                          <a:schemeClr val="lt1"/>
                        </a:solidFill>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
                          <a:solidFill>
                            <a:schemeClr val="lt1"/>
                          </a:solidFill>
                        </a:rPr>
                        <a:t>29.7</a:t>
                      </a:r>
                      <a:r>
                        <a:rPr lang="en">
                          <a:solidFill>
                            <a:schemeClr val="lt1"/>
                          </a:solidFill>
                        </a:rPr>
                        <a:t>%</a:t>
                      </a:r>
                      <a:endParaRPr>
                        <a:solidFill>
                          <a:schemeClr val="lt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aphicFrame>
        <p:nvGraphicFramePr>
          <p:cNvPr id="99" name="Google Shape;99;p17"/>
          <p:cNvGraphicFramePr/>
          <p:nvPr/>
        </p:nvGraphicFramePr>
        <p:xfrm>
          <a:off x="5915750" y="959900"/>
          <a:ext cx="3000000" cy="3000000"/>
        </p:xfrm>
        <a:graphic>
          <a:graphicData uri="http://schemas.openxmlformats.org/drawingml/2006/table">
            <a:tbl>
              <a:tblPr>
                <a:noFill/>
                <a:tableStyleId>{16102C81-1D8B-4184-B6C9-30B1D509515D}</a:tableStyleId>
              </a:tblPr>
              <a:tblGrid>
                <a:gridCol w="1102275"/>
                <a:gridCol w="1084500"/>
              </a:tblGrid>
              <a:tr h="541550">
                <a:tc>
                  <a:txBody>
                    <a:bodyPr/>
                    <a:lstStyle/>
                    <a:p>
                      <a:pPr indent="0" lvl="0" marL="0" rtl="0" algn="l">
                        <a:spcBef>
                          <a:spcPts val="0"/>
                        </a:spcBef>
                        <a:spcAft>
                          <a:spcPts val="0"/>
                        </a:spcAft>
                        <a:buNone/>
                      </a:pPr>
                      <a:r>
                        <a:rPr lang="en">
                          <a:solidFill>
                            <a:srgbClr val="F7F7F8"/>
                          </a:solidFill>
                        </a:rPr>
                        <a:t>Motivation</a:t>
                      </a:r>
                      <a:endParaRPr>
                        <a:solidFill>
                          <a:srgbClr val="F7F7F8"/>
                        </a:solidFill>
                      </a:endParaRPr>
                    </a:p>
                  </a:txBody>
                  <a:tcPr marT="91425" marB="91425" marR="91425" marL="91425"/>
                </a:tc>
                <a:tc>
                  <a:txBody>
                    <a:bodyPr/>
                    <a:lstStyle/>
                    <a:p>
                      <a:pPr indent="0" lvl="0" marL="0" rtl="0" algn="l">
                        <a:spcBef>
                          <a:spcPts val="0"/>
                        </a:spcBef>
                        <a:spcAft>
                          <a:spcPts val="0"/>
                        </a:spcAft>
                        <a:buNone/>
                      </a:pPr>
                      <a:r>
                        <a:rPr lang="en">
                          <a:solidFill>
                            <a:schemeClr val="lt1"/>
                          </a:solidFill>
                        </a:rPr>
                        <a:t>% Users</a:t>
                      </a:r>
                      <a:endParaRPr>
                        <a:solidFill>
                          <a:schemeClr val="lt1"/>
                        </a:solidFill>
                      </a:endParaRPr>
                    </a:p>
                  </a:txBody>
                  <a:tcPr marT="91425" marB="91425" marR="91425" marL="91425"/>
                </a:tc>
              </a:tr>
              <a:tr h="541550">
                <a:tc>
                  <a:txBody>
                    <a:bodyPr/>
                    <a:lstStyle/>
                    <a:p>
                      <a:pPr indent="0" lvl="0" marL="0" rtl="0" algn="l">
                        <a:spcBef>
                          <a:spcPts val="0"/>
                        </a:spcBef>
                        <a:spcAft>
                          <a:spcPts val="0"/>
                        </a:spcAft>
                        <a:buNone/>
                      </a:pPr>
                      <a:r>
                        <a:rPr lang="en">
                          <a:solidFill>
                            <a:srgbClr val="F7F7F8"/>
                          </a:solidFill>
                        </a:rPr>
                        <a:t>News</a:t>
                      </a:r>
                      <a:endParaRPr>
                        <a:solidFill>
                          <a:srgbClr val="F7F7F8"/>
                        </a:solidFill>
                      </a:endParaRPr>
                    </a:p>
                  </a:txBody>
                  <a:tcPr marT="91425" marB="91425" marR="91425" marL="91425"/>
                </a:tc>
                <a:tc>
                  <a:txBody>
                    <a:bodyPr/>
                    <a:lstStyle/>
                    <a:p>
                      <a:pPr indent="0" lvl="0" marL="0" rtl="0" algn="l">
                        <a:spcBef>
                          <a:spcPts val="0"/>
                        </a:spcBef>
                        <a:spcAft>
                          <a:spcPts val="0"/>
                        </a:spcAft>
                        <a:buNone/>
                      </a:pPr>
                      <a:r>
                        <a:rPr lang="en">
                          <a:solidFill>
                            <a:srgbClr val="F7F7F8"/>
                          </a:solidFill>
                        </a:rPr>
                        <a:t>64%</a:t>
                      </a:r>
                      <a:endParaRPr/>
                    </a:p>
                  </a:txBody>
                  <a:tcPr marT="91425" marB="91425" marR="91425" marL="91425"/>
                </a:tc>
              </a:tr>
              <a:tr h="541550">
                <a:tc>
                  <a:txBody>
                    <a:bodyPr/>
                    <a:lstStyle/>
                    <a:p>
                      <a:pPr indent="0" lvl="0" marL="0" rtl="0" algn="l">
                        <a:spcBef>
                          <a:spcPts val="0"/>
                        </a:spcBef>
                        <a:spcAft>
                          <a:spcPts val="0"/>
                        </a:spcAft>
                        <a:buNone/>
                      </a:pPr>
                      <a:r>
                        <a:rPr lang="en">
                          <a:solidFill>
                            <a:srgbClr val="F7F7F8"/>
                          </a:solidFill>
                        </a:rPr>
                        <a:t>Podcasts</a:t>
                      </a:r>
                      <a:endParaRPr>
                        <a:solidFill>
                          <a:srgbClr val="F7F7F8"/>
                        </a:solidFill>
                      </a:endParaRPr>
                    </a:p>
                  </a:txBody>
                  <a:tcPr marT="91425" marB="91425" marR="91425" marL="91425"/>
                </a:tc>
                <a:tc>
                  <a:txBody>
                    <a:bodyPr/>
                    <a:lstStyle/>
                    <a:p>
                      <a:pPr indent="0" lvl="0" marL="0" rtl="0" algn="l">
                        <a:spcBef>
                          <a:spcPts val="0"/>
                        </a:spcBef>
                        <a:spcAft>
                          <a:spcPts val="0"/>
                        </a:spcAft>
                        <a:buNone/>
                      </a:pPr>
                      <a:r>
                        <a:rPr lang="en">
                          <a:solidFill>
                            <a:srgbClr val="F7F7F8"/>
                          </a:solidFill>
                        </a:rPr>
                        <a:t>28%</a:t>
                      </a:r>
                      <a:endParaRPr/>
                    </a:p>
                  </a:txBody>
                  <a:tcPr marT="91425" marB="91425" marR="91425" marL="91425"/>
                </a:tc>
              </a:tr>
              <a:tr h="589950">
                <a:tc>
                  <a:txBody>
                    <a:bodyPr/>
                    <a:lstStyle/>
                    <a:p>
                      <a:pPr indent="0" lvl="0" marL="0" rtl="0" algn="l">
                        <a:spcBef>
                          <a:spcPts val="0"/>
                        </a:spcBef>
                        <a:spcAft>
                          <a:spcPts val="0"/>
                        </a:spcAft>
                        <a:buNone/>
                      </a:pPr>
                      <a:r>
                        <a:rPr lang="en">
                          <a:solidFill>
                            <a:srgbClr val="F7F7F8"/>
                          </a:solidFill>
                        </a:rPr>
                        <a:t>Video Content</a:t>
                      </a:r>
                      <a:endParaRPr>
                        <a:solidFill>
                          <a:srgbClr val="F7F7F8"/>
                        </a:solidFill>
                      </a:endParaRPr>
                    </a:p>
                  </a:txBody>
                  <a:tcPr marT="91425" marB="91425" marR="91425" marL="91425"/>
                </a:tc>
                <a:tc>
                  <a:txBody>
                    <a:bodyPr/>
                    <a:lstStyle/>
                    <a:p>
                      <a:pPr indent="0" lvl="0" marL="0" rtl="0" algn="l">
                        <a:spcBef>
                          <a:spcPts val="0"/>
                        </a:spcBef>
                        <a:spcAft>
                          <a:spcPts val="0"/>
                        </a:spcAft>
                        <a:buNone/>
                      </a:pPr>
                      <a:r>
                        <a:rPr lang="en">
                          <a:solidFill>
                            <a:srgbClr val="F7F7F8"/>
                          </a:solidFill>
                        </a:rPr>
                        <a:t>62%</a:t>
                      </a:r>
                      <a:endParaRPr/>
                    </a:p>
                  </a:txBody>
                  <a:tcPr marT="91425" marB="91425" marR="91425" marL="91425"/>
                </a:tc>
              </a:tr>
              <a:tr h="541550">
                <a:tc>
                  <a:txBody>
                    <a:bodyPr/>
                    <a:lstStyle/>
                    <a:p>
                      <a:pPr indent="0" lvl="0" marL="0" rtl="0" algn="l">
                        <a:spcBef>
                          <a:spcPts val="0"/>
                        </a:spcBef>
                        <a:spcAft>
                          <a:spcPts val="0"/>
                        </a:spcAft>
                        <a:buNone/>
                      </a:pPr>
                      <a:r>
                        <a:rPr lang="en">
                          <a:solidFill>
                            <a:srgbClr val="F7F7F8"/>
                          </a:solidFill>
                        </a:rPr>
                        <a:t>Networking</a:t>
                      </a:r>
                      <a:endParaRPr>
                        <a:solidFill>
                          <a:srgbClr val="F7F7F8"/>
                        </a:solidFill>
                      </a:endParaRPr>
                    </a:p>
                  </a:txBody>
                  <a:tcPr marT="91425" marB="91425" marR="91425" marL="91425"/>
                </a:tc>
                <a:tc>
                  <a:txBody>
                    <a:bodyPr/>
                    <a:lstStyle/>
                    <a:p>
                      <a:pPr indent="0" lvl="0" marL="0" rtl="0" algn="l">
                        <a:spcBef>
                          <a:spcPts val="0"/>
                        </a:spcBef>
                        <a:spcAft>
                          <a:spcPts val="0"/>
                        </a:spcAft>
                        <a:buNone/>
                      </a:pPr>
                      <a:r>
                        <a:rPr lang="en">
                          <a:solidFill>
                            <a:srgbClr val="F7F7F8"/>
                          </a:solidFill>
                        </a:rPr>
                        <a:t>75%</a:t>
                      </a:r>
                      <a:endParaRPr/>
                    </a:p>
                  </a:txBody>
                  <a:tcPr marT="91425" marB="91425" marR="91425" marL="91425"/>
                </a:tc>
              </a:tr>
              <a:tr h="589950">
                <a:tc>
                  <a:txBody>
                    <a:bodyPr/>
                    <a:lstStyle/>
                    <a:p>
                      <a:pPr indent="0" lvl="0" marL="0" rtl="0" algn="l">
                        <a:spcBef>
                          <a:spcPts val="0"/>
                        </a:spcBef>
                        <a:spcAft>
                          <a:spcPts val="0"/>
                        </a:spcAft>
                        <a:buNone/>
                      </a:pPr>
                      <a:r>
                        <a:rPr lang="en">
                          <a:solidFill>
                            <a:srgbClr val="F7F7F8"/>
                          </a:solidFill>
                        </a:rPr>
                        <a:t>Sharing Content</a:t>
                      </a:r>
                      <a:endParaRPr>
                        <a:solidFill>
                          <a:srgbClr val="F7F7F8"/>
                        </a:solidFill>
                      </a:endParaRPr>
                    </a:p>
                  </a:txBody>
                  <a:tcPr marT="91425" marB="91425" marR="91425" marL="91425"/>
                </a:tc>
                <a:tc>
                  <a:txBody>
                    <a:bodyPr/>
                    <a:lstStyle/>
                    <a:p>
                      <a:pPr indent="0" lvl="0" marL="0" rtl="0" algn="l">
                        <a:spcBef>
                          <a:spcPts val="0"/>
                        </a:spcBef>
                        <a:spcAft>
                          <a:spcPts val="0"/>
                        </a:spcAft>
                        <a:buNone/>
                      </a:pPr>
                      <a:r>
                        <a:rPr lang="en">
                          <a:solidFill>
                            <a:srgbClr val="F7F7F8"/>
                          </a:solidFill>
                        </a:rPr>
                        <a:t>82%</a:t>
                      </a:r>
                      <a:endParaRPr/>
                    </a:p>
                  </a:txBody>
                  <a:tcPr marT="91425" marB="91425" marR="91425" marL="91425"/>
                </a:tc>
              </a:tr>
            </a:tbl>
          </a:graphicData>
        </a:graphic>
      </p:graphicFrame>
      <p:sp>
        <p:nvSpPr>
          <p:cNvPr id="100" name="Google Shape;100;p17"/>
          <p:cNvSpPr/>
          <p:nvPr/>
        </p:nvSpPr>
        <p:spPr>
          <a:xfrm rot="-1157475">
            <a:off x="100178" y="300188"/>
            <a:ext cx="1352120" cy="835131"/>
          </a:xfrm>
          <a:prstGeom prst="wedgeRoundRectCallout">
            <a:avLst>
              <a:gd fmla="val -20833" name="adj1"/>
              <a:gd fmla="val 62500" name="adj2"/>
              <a:gd fmla="val 0" name="adj3"/>
            </a:avLst>
          </a:prstGeom>
          <a:solidFill>
            <a:srgbClr val="2385C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rPr>
              <a:t>Based on demography</a:t>
            </a:r>
            <a:endParaRPr b="1">
              <a:solidFill>
                <a:schemeClr val="lt1"/>
              </a:solidFill>
            </a:endParaRPr>
          </a:p>
        </p:txBody>
      </p:sp>
      <p:sp>
        <p:nvSpPr>
          <p:cNvPr id="101" name="Google Shape;101;p17"/>
          <p:cNvSpPr/>
          <p:nvPr/>
        </p:nvSpPr>
        <p:spPr>
          <a:xfrm rot="-1157475">
            <a:off x="5164728" y="300188"/>
            <a:ext cx="1352120" cy="835131"/>
          </a:xfrm>
          <a:prstGeom prst="wedgeRoundRectCallout">
            <a:avLst>
              <a:gd fmla="val -20833" name="adj1"/>
              <a:gd fmla="val 62500" name="adj2"/>
              <a:gd fmla="val 0" name="adj3"/>
            </a:avLst>
          </a:prstGeom>
          <a:solidFill>
            <a:srgbClr val="2385C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rPr>
              <a:t>Based on Intent</a:t>
            </a:r>
            <a:endParaRPr b="1">
              <a:solidFill>
                <a:schemeClr val="lt1"/>
              </a:solidFill>
            </a:endParaRPr>
          </a:p>
        </p:txBody>
      </p:sp>
      <p:pic>
        <p:nvPicPr>
          <p:cNvPr id="102" name="Google Shape;102;p17"/>
          <p:cNvPicPr preferRelativeResize="0"/>
          <p:nvPr/>
        </p:nvPicPr>
        <p:blipFill>
          <a:blip r:embed="rId3">
            <a:alphaModFix/>
          </a:blip>
          <a:stretch>
            <a:fillRect/>
          </a:stretch>
        </p:blipFill>
        <p:spPr>
          <a:xfrm>
            <a:off x="8614277" y="152400"/>
            <a:ext cx="361371" cy="369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06" name="Shape 106"/>
        <p:cNvGrpSpPr/>
        <p:nvPr/>
      </p:nvGrpSpPr>
      <p:grpSpPr>
        <a:xfrm>
          <a:off x="0" y="0"/>
          <a:ext cx="0" cy="0"/>
          <a:chOff x="0" y="0"/>
          <a:chExt cx="0" cy="0"/>
        </a:xfrm>
      </p:grpSpPr>
      <p:sp>
        <p:nvSpPr>
          <p:cNvPr id="107" name="Google Shape;107;p18"/>
          <p:cNvSpPr/>
          <p:nvPr/>
        </p:nvSpPr>
        <p:spPr>
          <a:xfrm>
            <a:off x="167368" y="713355"/>
            <a:ext cx="2726962" cy="4319050"/>
          </a:xfrm>
          <a:custGeom>
            <a:rect b="b" l="l" r="r" t="t"/>
            <a:pathLst>
              <a:path extrusionOk="0" h="2274980" w="1436377">
                <a:moveTo>
                  <a:pt x="0" y="0"/>
                </a:moveTo>
                <a:lnTo>
                  <a:pt x="1436377" y="0"/>
                </a:lnTo>
                <a:lnTo>
                  <a:pt x="1436377" y="2274980"/>
                </a:lnTo>
                <a:lnTo>
                  <a:pt x="0" y="2274980"/>
                </a:lnTo>
                <a:close/>
              </a:path>
            </a:pathLst>
          </a:custGeom>
          <a:solidFill>
            <a:schemeClr val="lt1"/>
          </a:solidFill>
          <a:ln>
            <a:noFill/>
          </a:ln>
        </p:spPr>
      </p:sp>
      <p:sp>
        <p:nvSpPr>
          <p:cNvPr id="108" name="Google Shape;108;p18"/>
          <p:cNvSpPr/>
          <p:nvPr/>
        </p:nvSpPr>
        <p:spPr>
          <a:xfrm>
            <a:off x="6249761" y="713355"/>
            <a:ext cx="2726962" cy="4319050"/>
          </a:xfrm>
          <a:custGeom>
            <a:rect b="b" l="l" r="r" t="t"/>
            <a:pathLst>
              <a:path extrusionOk="0" h="2274980" w="1436377">
                <a:moveTo>
                  <a:pt x="0" y="0"/>
                </a:moveTo>
                <a:lnTo>
                  <a:pt x="1436377" y="0"/>
                </a:lnTo>
                <a:lnTo>
                  <a:pt x="1436377" y="2274980"/>
                </a:lnTo>
                <a:lnTo>
                  <a:pt x="0" y="2274980"/>
                </a:lnTo>
                <a:close/>
              </a:path>
            </a:pathLst>
          </a:custGeom>
          <a:solidFill>
            <a:schemeClr val="lt1"/>
          </a:solidFill>
          <a:ln>
            <a:noFill/>
          </a:ln>
        </p:spPr>
      </p:sp>
      <p:grpSp>
        <p:nvGrpSpPr>
          <p:cNvPr id="109" name="Google Shape;109;p18"/>
          <p:cNvGrpSpPr/>
          <p:nvPr/>
        </p:nvGrpSpPr>
        <p:grpSpPr>
          <a:xfrm>
            <a:off x="331800" y="1465051"/>
            <a:ext cx="2432548" cy="1633469"/>
            <a:chOff x="0" y="-144733"/>
            <a:chExt cx="1281300" cy="860400"/>
          </a:xfrm>
        </p:grpSpPr>
        <p:sp>
          <p:nvSpPr>
            <p:cNvPr id="110" name="Google Shape;110;p18"/>
            <p:cNvSpPr/>
            <p:nvPr/>
          </p:nvSpPr>
          <p:spPr>
            <a:xfrm>
              <a:off x="0" y="0"/>
              <a:ext cx="1281300" cy="346833"/>
            </a:xfrm>
            <a:custGeom>
              <a:rect b="b" l="l" r="r" t="t"/>
              <a:pathLst>
                <a:path extrusionOk="0" h="346833" w="1281300">
                  <a:moveTo>
                    <a:pt x="0" y="0"/>
                  </a:moveTo>
                  <a:lnTo>
                    <a:pt x="1281300" y="0"/>
                  </a:lnTo>
                  <a:lnTo>
                    <a:pt x="1281300" y="346833"/>
                  </a:lnTo>
                  <a:lnTo>
                    <a:pt x="0" y="346833"/>
                  </a:lnTo>
                  <a:close/>
                </a:path>
              </a:pathLst>
            </a:custGeom>
            <a:solidFill>
              <a:srgbClr val="AFB2B5"/>
            </a:solidFill>
            <a:ln>
              <a:noFill/>
            </a:ln>
          </p:spPr>
        </p:sp>
        <p:sp>
          <p:nvSpPr>
            <p:cNvPr id="111" name="Google Shape;111;p18"/>
            <p:cNvSpPr txBox="1"/>
            <p:nvPr/>
          </p:nvSpPr>
          <p:spPr>
            <a:xfrm>
              <a:off x="19423" y="-144733"/>
              <a:ext cx="1184700" cy="860400"/>
            </a:xfrm>
            <a:prstGeom prst="rect">
              <a:avLst/>
            </a:prstGeom>
            <a:noFill/>
            <a:ln>
              <a:noFill/>
            </a:ln>
          </p:spPr>
          <p:txBody>
            <a:bodyPr anchorCtr="0" anchor="ctr" bIns="25400" lIns="25400" spcFirstLastPara="1" rIns="25400" wrap="square" tIns="25400">
              <a:noAutofit/>
            </a:bodyPr>
            <a:lstStyle/>
            <a:p>
              <a:pPr indent="0" lvl="0" marL="0" marR="0" rtl="0" algn="l">
                <a:lnSpc>
                  <a:spcPct val="140017"/>
                </a:lnSpc>
                <a:spcBef>
                  <a:spcPts val="0"/>
                </a:spcBef>
                <a:spcAft>
                  <a:spcPts val="0"/>
                </a:spcAft>
                <a:buNone/>
              </a:pPr>
              <a:r>
                <a:t/>
              </a:r>
              <a:endParaRPr sz="700"/>
            </a:p>
          </p:txBody>
        </p:sp>
      </p:grpSp>
      <p:sp>
        <p:nvSpPr>
          <p:cNvPr id="112" name="Google Shape;112;p18"/>
          <p:cNvSpPr txBox="1"/>
          <p:nvPr/>
        </p:nvSpPr>
        <p:spPr>
          <a:xfrm>
            <a:off x="167377" y="157125"/>
            <a:ext cx="3462900" cy="307800"/>
          </a:xfrm>
          <a:prstGeom prst="rect">
            <a:avLst/>
          </a:prstGeom>
          <a:noFill/>
          <a:ln>
            <a:noFill/>
          </a:ln>
        </p:spPr>
        <p:txBody>
          <a:bodyPr anchorCtr="0" anchor="t" bIns="0" lIns="0" spcFirstLastPara="1" rIns="0" wrap="square" tIns="0">
            <a:spAutoFit/>
          </a:bodyPr>
          <a:lstStyle/>
          <a:p>
            <a:pPr indent="0" lvl="0" marL="0" marR="0" rtl="0" algn="l">
              <a:lnSpc>
                <a:spcPct val="140008"/>
              </a:lnSpc>
              <a:spcBef>
                <a:spcPts val="0"/>
              </a:spcBef>
              <a:spcAft>
                <a:spcPts val="0"/>
              </a:spcAft>
              <a:buNone/>
            </a:pPr>
            <a:r>
              <a:rPr b="1" lang="en" sz="2000">
                <a:solidFill>
                  <a:srgbClr val="FFFFFF"/>
                </a:solidFill>
                <a:latin typeface="Roboto"/>
                <a:ea typeface="Roboto"/>
                <a:cs typeface="Roboto"/>
                <a:sym typeface="Roboto"/>
              </a:rPr>
              <a:t>USER PERSONAS</a:t>
            </a:r>
            <a:endParaRPr sz="2000">
              <a:latin typeface="Roboto"/>
              <a:ea typeface="Roboto"/>
              <a:cs typeface="Roboto"/>
              <a:sym typeface="Roboto"/>
            </a:endParaRPr>
          </a:p>
        </p:txBody>
      </p:sp>
      <p:sp>
        <p:nvSpPr>
          <p:cNvPr id="113" name="Google Shape;113;p18"/>
          <p:cNvSpPr/>
          <p:nvPr/>
        </p:nvSpPr>
        <p:spPr>
          <a:xfrm>
            <a:off x="3208564" y="713355"/>
            <a:ext cx="2726962" cy="4319050"/>
          </a:xfrm>
          <a:custGeom>
            <a:rect b="b" l="l" r="r" t="t"/>
            <a:pathLst>
              <a:path extrusionOk="0" h="2274980" w="1436377">
                <a:moveTo>
                  <a:pt x="0" y="0"/>
                </a:moveTo>
                <a:lnTo>
                  <a:pt x="1436377" y="0"/>
                </a:lnTo>
                <a:lnTo>
                  <a:pt x="1436377" y="2274980"/>
                </a:lnTo>
                <a:lnTo>
                  <a:pt x="0" y="2274980"/>
                </a:lnTo>
                <a:close/>
              </a:path>
            </a:pathLst>
          </a:custGeom>
          <a:solidFill>
            <a:schemeClr val="lt1"/>
          </a:solidFill>
          <a:ln>
            <a:noFill/>
          </a:ln>
        </p:spPr>
      </p:sp>
      <p:sp>
        <p:nvSpPr>
          <p:cNvPr id="114" name="Google Shape;114;p18"/>
          <p:cNvSpPr txBox="1"/>
          <p:nvPr/>
        </p:nvSpPr>
        <p:spPr>
          <a:xfrm>
            <a:off x="1211900" y="926399"/>
            <a:ext cx="1449000" cy="585000"/>
          </a:xfrm>
          <a:prstGeom prst="rect">
            <a:avLst/>
          </a:prstGeom>
          <a:noFill/>
          <a:ln>
            <a:noFill/>
          </a:ln>
        </p:spPr>
        <p:txBody>
          <a:bodyPr anchorCtr="0" anchor="t" bIns="0" lIns="0" spcFirstLastPara="1" rIns="0" wrap="square" tIns="0">
            <a:spAutoFit/>
          </a:bodyPr>
          <a:lstStyle/>
          <a:p>
            <a:pPr indent="0" lvl="0" marL="0" marR="0" rtl="0" algn="l">
              <a:lnSpc>
                <a:spcPct val="140019"/>
              </a:lnSpc>
              <a:spcBef>
                <a:spcPts val="0"/>
              </a:spcBef>
              <a:spcAft>
                <a:spcPts val="0"/>
              </a:spcAft>
              <a:buNone/>
            </a:pPr>
            <a:r>
              <a:rPr b="0" i="0" lang="en" sz="1000" u="none" cap="none" strike="noStrike">
                <a:solidFill>
                  <a:srgbClr val="000000"/>
                </a:solidFill>
                <a:latin typeface="Arial"/>
                <a:ea typeface="Arial"/>
                <a:cs typeface="Arial"/>
                <a:sym typeface="Arial"/>
              </a:rPr>
              <a:t>Harry</a:t>
            </a:r>
            <a:endParaRPr sz="700"/>
          </a:p>
          <a:p>
            <a:pPr indent="0" lvl="0" marL="0" marR="0" rtl="0" algn="l">
              <a:lnSpc>
                <a:spcPct val="140019"/>
              </a:lnSpc>
              <a:spcBef>
                <a:spcPts val="0"/>
              </a:spcBef>
              <a:spcAft>
                <a:spcPts val="0"/>
              </a:spcAft>
              <a:buNone/>
            </a:pPr>
            <a:r>
              <a:rPr b="0" i="0" lang="en" sz="1000" u="none" cap="none" strike="noStrike">
                <a:solidFill>
                  <a:srgbClr val="000000"/>
                </a:solidFill>
                <a:latin typeface="Arial"/>
                <a:ea typeface="Arial"/>
                <a:cs typeface="Arial"/>
                <a:sym typeface="Arial"/>
              </a:rPr>
              <a:t>The Knowledge Seeker</a:t>
            </a:r>
            <a:endParaRPr sz="700"/>
          </a:p>
          <a:p>
            <a:pPr indent="0" lvl="0" marL="0" marR="0" rtl="0" algn="l">
              <a:lnSpc>
                <a:spcPct val="140019"/>
              </a:lnSpc>
              <a:spcBef>
                <a:spcPts val="0"/>
              </a:spcBef>
              <a:spcAft>
                <a:spcPts val="0"/>
              </a:spcAft>
              <a:buNone/>
            </a:pPr>
            <a:r>
              <a:rPr b="0" i="0" lang="en" sz="1000" u="none" cap="none" strike="noStrike">
                <a:solidFill>
                  <a:srgbClr val="000000"/>
                </a:solidFill>
                <a:latin typeface="Arial"/>
                <a:ea typeface="Arial"/>
                <a:cs typeface="Arial"/>
                <a:sym typeface="Arial"/>
              </a:rPr>
              <a:t>Age: 27, Male</a:t>
            </a:r>
            <a:endParaRPr sz="700"/>
          </a:p>
        </p:txBody>
      </p:sp>
      <p:sp>
        <p:nvSpPr>
          <p:cNvPr id="115" name="Google Shape;115;p18"/>
          <p:cNvSpPr txBox="1"/>
          <p:nvPr/>
        </p:nvSpPr>
        <p:spPr>
          <a:xfrm>
            <a:off x="129984" y="3249385"/>
            <a:ext cx="2764200" cy="1662300"/>
          </a:xfrm>
          <a:prstGeom prst="rect">
            <a:avLst/>
          </a:prstGeom>
          <a:noFill/>
          <a:ln>
            <a:noFill/>
          </a:ln>
        </p:spPr>
        <p:txBody>
          <a:bodyPr anchorCtr="0" anchor="t" bIns="0" lIns="0" spcFirstLastPara="1" rIns="0" wrap="square" tIns="0">
            <a:spAutoFit/>
          </a:bodyPr>
          <a:lstStyle/>
          <a:p>
            <a:pPr indent="-101600" lvl="1" marL="215900" marR="0" rtl="0" algn="l">
              <a:lnSpc>
                <a:spcPct val="140000"/>
              </a:lnSpc>
              <a:spcBef>
                <a:spcPts val="0"/>
              </a:spcBef>
              <a:spcAft>
                <a:spcPts val="0"/>
              </a:spcAft>
              <a:buClr>
                <a:srgbClr val="000000"/>
              </a:buClr>
              <a:buSzPts val="1000"/>
              <a:buFont typeface="Arial"/>
              <a:buChar char="•"/>
            </a:pPr>
            <a:r>
              <a:rPr b="0" i="0" lang="en" sz="1000" u="none" cap="none" strike="noStrike">
                <a:solidFill>
                  <a:srgbClr val="000000"/>
                </a:solidFill>
                <a:latin typeface="Arial"/>
                <a:ea typeface="Arial"/>
                <a:cs typeface="Arial"/>
                <a:sym typeface="Arial"/>
              </a:rPr>
              <a:t>I have a difficult time finding an article that interests me because of the wide availability of false information.</a:t>
            </a:r>
            <a:endParaRPr sz="700"/>
          </a:p>
          <a:p>
            <a:pPr indent="-101600" lvl="1" marL="215900" marR="0" rtl="0" algn="l">
              <a:lnSpc>
                <a:spcPct val="140000"/>
              </a:lnSpc>
              <a:spcBef>
                <a:spcPts val="0"/>
              </a:spcBef>
              <a:spcAft>
                <a:spcPts val="0"/>
              </a:spcAft>
              <a:buClr>
                <a:srgbClr val="000000"/>
              </a:buClr>
              <a:buSzPts val="1000"/>
              <a:buFont typeface="Arial"/>
              <a:buChar char="•"/>
            </a:pPr>
            <a:r>
              <a:rPr b="0" i="0" lang="en" sz="1000" u="none" cap="none" strike="noStrike">
                <a:solidFill>
                  <a:srgbClr val="000000"/>
                </a:solidFill>
                <a:latin typeface="Arial"/>
                <a:ea typeface="Arial"/>
                <a:cs typeface="Arial"/>
                <a:sym typeface="Arial"/>
              </a:rPr>
              <a:t> I have come across posts with information that had some sensitive content and triggered emotional distress, which later turned out to be a hoax. Now, I’m extremely skeptical to believe the content present on X.</a:t>
            </a:r>
            <a:endParaRPr sz="700"/>
          </a:p>
        </p:txBody>
      </p:sp>
      <p:sp>
        <p:nvSpPr>
          <p:cNvPr id="116" name="Google Shape;116;p18"/>
          <p:cNvSpPr txBox="1"/>
          <p:nvPr/>
        </p:nvSpPr>
        <p:spPr>
          <a:xfrm>
            <a:off x="4445472" y="926399"/>
            <a:ext cx="1397100" cy="585000"/>
          </a:xfrm>
          <a:prstGeom prst="rect">
            <a:avLst/>
          </a:prstGeom>
          <a:noFill/>
          <a:ln>
            <a:noFill/>
          </a:ln>
        </p:spPr>
        <p:txBody>
          <a:bodyPr anchorCtr="0" anchor="t" bIns="0" lIns="0" spcFirstLastPara="1" rIns="0" wrap="square" tIns="0">
            <a:spAutoFit/>
          </a:bodyPr>
          <a:lstStyle/>
          <a:p>
            <a:pPr indent="0" lvl="0" marL="0" marR="0" rtl="0" algn="l">
              <a:lnSpc>
                <a:spcPct val="140020"/>
              </a:lnSpc>
              <a:spcBef>
                <a:spcPts val="0"/>
              </a:spcBef>
              <a:spcAft>
                <a:spcPts val="0"/>
              </a:spcAft>
              <a:buNone/>
            </a:pPr>
            <a:r>
              <a:rPr b="0" i="0" lang="en" sz="1000" u="none" cap="none" strike="noStrike">
                <a:solidFill>
                  <a:srgbClr val="000000"/>
                </a:solidFill>
                <a:latin typeface="Arial"/>
                <a:ea typeface="Arial"/>
                <a:cs typeface="Arial"/>
                <a:sym typeface="Arial"/>
              </a:rPr>
              <a:t>Ron</a:t>
            </a:r>
            <a:endParaRPr sz="700"/>
          </a:p>
          <a:p>
            <a:pPr indent="0" lvl="0" marL="0" marR="0" rtl="0" algn="l">
              <a:lnSpc>
                <a:spcPct val="140020"/>
              </a:lnSpc>
              <a:spcBef>
                <a:spcPts val="0"/>
              </a:spcBef>
              <a:spcAft>
                <a:spcPts val="0"/>
              </a:spcAft>
              <a:buNone/>
            </a:pPr>
            <a:r>
              <a:rPr b="0" i="0" lang="en" sz="1000" u="none" cap="none" strike="noStrike">
                <a:solidFill>
                  <a:srgbClr val="000000"/>
                </a:solidFill>
                <a:latin typeface="Arial"/>
                <a:ea typeface="Arial"/>
                <a:cs typeface="Arial"/>
                <a:sym typeface="Arial"/>
              </a:rPr>
              <a:t>The News Feed Reader</a:t>
            </a:r>
            <a:endParaRPr sz="700"/>
          </a:p>
          <a:p>
            <a:pPr indent="0" lvl="0" marL="0" marR="0" rtl="0" algn="l">
              <a:lnSpc>
                <a:spcPct val="140020"/>
              </a:lnSpc>
              <a:spcBef>
                <a:spcPts val="0"/>
              </a:spcBef>
              <a:spcAft>
                <a:spcPts val="0"/>
              </a:spcAft>
              <a:buNone/>
            </a:pPr>
            <a:r>
              <a:rPr b="0" i="0" lang="en" sz="1000" u="none" cap="none" strike="noStrike">
                <a:solidFill>
                  <a:srgbClr val="000000"/>
                </a:solidFill>
                <a:latin typeface="Arial"/>
                <a:ea typeface="Arial"/>
                <a:cs typeface="Arial"/>
                <a:sym typeface="Arial"/>
              </a:rPr>
              <a:t>Age: 32, Male</a:t>
            </a:r>
            <a:endParaRPr sz="700"/>
          </a:p>
        </p:txBody>
      </p:sp>
      <p:grpSp>
        <p:nvGrpSpPr>
          <p:cNvPr id="117" name="Google Shape;117;p18"/>
          <p:cNvGrpSpPr/>
          <p:nvPr/>
        </p:nvGrpSpPr>
        <p:grpSpPr>
          <a:xfrm>
            <a:off x="3413575" y="1252312"/>
            <a:ext cx="2432569" cy="1633469"/>
            <a:chOff x="-11" y="-256785"/>
            <a:chExt cx="1281311" cy="860400"/>
          </a:xfrm>
        </p:grpSpPr>
        <p:sp>
          <p:nvSpPr>
            <p:cNvPr id="118" name="Google Shape;118;p18"/>
            <p:cNvSpPr/>
            <p:nvPr/>
          </p:nvSpPr>
          <p:spPr>
            <a:xfrm>
              <a:off x="0" y="0"/>
              <a:ext cx="1281300" cy="346833"/>
            </a:xfrm>
            <a:custGeom>
              <a:rect b="b" l="l" r="r" t="t"/>
              <a:pathLst>
                <a:path extrusionOk="0" h="346833" w="1281300">
                  <a:moveTo>
                    <a:pt x="0" y="0"/>
                  </a:moveTo>
                  <a:lnTo>
                    <a:pt x="1281300" y="0"/>
                  </a:lnTo>
                  <a:lnTo>
                    <a:pt x="1281300" y="346833"/>
                  </a:lnTo>
                  <a:lnTo>
                    <a:pt x="0" y="346833"/>
                  </a:lnTo>
                  <a:close/>
                </a:path>
              </a:pathLst>
            </a:custGeom>
            <a:solidFill>
              <a:srgbClr val="AFB2B5"/>
            </a:solidFill>
            <a:ln>
              <a:noFill/>
            </a:ln>
          </p:spPr>
        </p:sp>
        <p:sp>
          <p:nvSpPr>
            <p:cNvPr id="119" name="Google Shape;119;p18"/>
            <p:cNvSpPr txBox="1"/>
            <p:nvPr/>
          </p:nvSpPr>
          <p:spPr>
            <a:xfrm>
              <a:off x="-11" y="-256785"/>
              <a:ext cx="1220400" cy="860400"/>
            </a:xfrm>
            <a:prstGeom prst="rect">
              <a:avLst/>
            </a:prstGeom>
            <a:noFill/>
            <a:ln>
              <a:noFill/>
            </a:ln>
          </p:spPr>
          <p:txBody>
            <a:bodyPr anchorCtr="0" anchor="ctr" bIns="25400" lIns="25400" spcFirstLastPara="1" rIns="25400" wrap="square" tIns="25400">
              <a:noAutofit/>
            </a:bodyPr>
            <a:lstStyle/>
            <a:p>
              <a:pPr indent="0" lvl="0" marL="0" marR="0" rtl="0" algn="ctr">
                <a:lnSpc>
                  <a:spcPct val="140017"/>
                </a:lnSpc>
                <a:spcBef>
                  <a:spcPts val="0"/>
                </a:spcBef>
                <a:spcAft>
                  <a:spcPts val="0"/>
                </a:spcAft>
                <a:buNone/>
              </a:pPr>
              <a:r>
                <a:rPr b="1" i="0" lang="en" sz="1100" u="none" cap="none" strike="noStrike">
                  <a:solidFill>
                    <a:srgbClr val="000000"/>
                  </a:solidFill>
                  <a:latin typeface="Open Sans"/>
                  <a:ea typeface="Open Sans"/>
                  <a:cs typeface="Open Sans"/>
                  <a:sym typeface="Open Sans"/>
                </a:rPr>
                <a:t>Wants to read relevant news and business updates</a:t>
              </a:r>
              <a:endParaRPr b="1" sz="700"/>
            </a:p>
          </p:txBody>
        </p:sp>
      </p:grpSp>
      <p:sp>
        <p:nvSpPr>
          <p:cNvPr id="120" name="Google Shape;120;p18"/>
          <p:cNvSpPr txBox="1"/>
          <p:nvPr/>
        </p:nvSpPr>
        <p:spPr>
          <a:xfrm>
            <a:off x="3247703" y="3239181"/>
            <a:ext cx="2764200" cy="1662300"/>
          </a:xfrm>
          <a:prstGeom prst="rect">
            <a:avLst/>
          </a:prstGeom>
          <a:noFill/>
          <a:ln>
            <a:noFill/>
          </a:ln>
        </p:spPr>
        <p:txBody>
          <a:bodyPr anchorCtr="0" anchor="t" bIns="0" lIns="0" spcFirstLastPara="1" rIns="0" wrap="square" tIns="0">
            <a:spAutoFit/>
          </a:bodyPr>
          <a:lstStyle/>
          <a:p>
            <a:pPr indent="-101600" lvl="1" marL="215900" marR="0" rtl="0" algn="l">
              <a:lnSpc>
                <a:spcPct val="140000"/>
              </a:lnSpc>
              <a:spcBef>
                <a:spcPts val="0"/>
              </a:spcBef>
              <a:spcAft>
                <a:spcPts val="0"/>
              </a:spcAft>
              <a:buClr>
                <a:srgbClr val="000000"/>
              </a:buClr>
              <a:buSzPts val="1000"/>
              <a:buFont typeface="Arial"/>
              <a:buChar char="•"/>
            </a:pPr>
            <a:r>
              <a:rPr b="0" i="0" lang="en" sz="1000" u="none" cap="none" strike="noStrike">
                <a:solidFill>
                  <a:srgbClr val="000000"/>
                </a:solidFill>
                <a:latin typeface="Arial"/>
                <a:ea typeface="Arial"/>
                <a:cs typeface="Arial"/>
                <a:sym typeface="Arial"/>
              </a:rPr>
              <a:t>Due to false information from certain pages pertaining to specific companies' performance, I invested in the wrong stocks, resulting in a huge loss</a:t>
            </a:r>
            <a:endParaRPr sz="700"/>
          </a:p>
          <a:p>
            <a:pPr indent="-101600" lvl="1" marL="215900" marR="0" rtl="0" algn="l">
              <a:lnSpc>
                <a:spcPct val="140000"/>
              </a:lnSpc>
              <a:spcBef>
                <a:spcPts val="0"/>
              </a:spcBef>
              <a:spcAft>
                <a:spcPts val="0"/>
              </a:spcAft>
              <a:buClr>
                <a:srgbClr val="000000"/>
              </a:buClr>
              <a:buSzPts val="1000"/>
              <a:buFont typeface="Arial"/>
              <a:buChar char="•"/>
            </a:pPr>
            <a:r>
              <a:rPr b="0" i="0" lang="en" sz="1000" u="none" cap="none" strike="noStrike">
                <a:solidFill>
                  <a:srgbClr val="000000"/>
                </a:solidFill>
                <a:latin typeface="Arial"/>
                <a:ea typeface="Arial"/>
                <a:cs typeface="Arial"/>
                <a:sym typeface="Arial"/>
              </a:rPr>
              <a:t>Due to these incidents, I am skeptical of all the information available on X and will. always double-check on other platforms</a:t>
            </a:r>
            <a:endParaRPr sz="700"/>
          </a:p>
          <a:p>
            <a:pPr indent="0" lvl="0" marL="0" marR="0" rtl="0" algn="l">
              <a:lnSpc>
                <a:spcPct val="140000"/>
              </a:lnSpc>
              <a:spcBef>
                <a:spcPts val="0"/>
              </a:spcBef>
              <a:spcAft>
                <a:spcPts val="0"/>
              </a:spcAft>
              <a:buNone/>
            </a:pPr>
            <a:r>
              <a:t/>
            </a:r>
            <a:endParaRPr b="0" i="0" sz="1000" u="none" cap="none" strike="noStrike">
              <a:solidFill>
                <a:srgbClr val="000000"/>
              </a:solidFill>
              <a:latin typeface="Arial"/>
              <a:ea typeface="Arial"/>
              <a:cs typeface="Arial"/>
              <a:sym typeface="Arial"/>
            </a:endParaRPr>
          </a:p>
        </p:txBody>
      </p:sp>
      <p:sp>
        <p:nvSpPr>
          <p:cNvPr id="121" name="Google Shape;121;p18"/>
          <p:cNvSpPr txBox="1"/>
          <p:nvPr/>
        </p:nvSpPr>
        <p:spPr>
          <a:xfrm>
            <a:off x="7432450" y="850200"/>
            <a:ext cx="1190400" cy="800400"/>
          </a:xfrm>
          <a:prstGeom prst="rect">
            <a:avLst/>
          </a:prstGeom>
          <a:noFill/>
          <a:ln>
            <a:noFill/>
          </a:ln>
        </p:spPr>
        <p:txBody>
          <a:bodyPr anchorCtr="0" anchor="t" bIns="0" lIns="0" spcFirstLastPara="1" rIns="0" wrap="square" tIns="0">
            <a:spAutoFit/>
          </a:bodyPr>
          <a:lstStyle/>
          <a:p>
            <a:pPr indent="0" lvl="0" marL="0" marR="0" rtl="0" algn="l">
              <a:lnSpc>
                <a:spcPct val="140020"/>
              </a:lnSpc>
              <a:spcBef>
                <a:spcPts val="0"/>
              </a:spcBef>
              <a:spcAft>
                <a:spcPts val="0"/>
              </a:spcAft>
              <a:buNone/>
            </a:pPr>
            <a:r>
              <a:rPr lang="en" sz="1000"/>
              <a:t>Hermione</a:t>
            </a:r>
            <a:endParaRPr sz="700"/>
          </a:p>
          <a:p>
            <a:pPr indent="0" lvl="0" marL="0" marR="0" rtl="0" algn="l">
              <a:lnSpc>
                <a:spcPct val="140020"/>
              </a:lnSpc>
              <a:spcBef>
                <a:spcPts val="0"/>
              </a:spcBef>
              <a:spcAft>
                <a:spcPts val="0"/>
              </a:spcAft>
              <a:buNone/>
            </a:pPr>
            <a:r>
              <a:rPr b="0" i="0" lang="en" sz="1000" u="none" cap="none" strike="noStrike">
                <a:solidFill>
                  <a:srgbClr val="000000"/>
                </a:solidFill>
                <a:latin typeface="Arial"/>
                <a:ea typeface="Arial"/>
                <a:cs typeface="Arial"/>
                <a:sym typeface="Arial"/>
              </a:rPr>
              <a:t>The. Social Media influencer</a:t>
            </a:r>
            <a:endParaRPr sz="700"/>
          </a:p>
          <a:p>
            <a:pPr indent="0" lvl="0" marL="0" marR="0" rtl="0" algn="l">
              <a:lnSpc>
                <a:spcPct val="140020"/>
              </a:lnSpc>
              <a:spcBef>
                <a:spcPts val="0"/>
              </a:spcBef>
              <a:spcAft>
                <a:spcPts val="0"/>
              </a:spcAft>
              <a:buNone/>
            </a:pPr>
            <a:r>
              <a:rPr b="0" i="0" lang="en" sz="1000" u="none" cap="none" strike="noStrike">
                <a:solidFill>
                  <a:srgbClr val="000000"/>
                </a:solidFill>
                <a:latin typeface="Arial"/>
                <a:ea typeface="Arial"/>
                <a:cs typeface="Arial"/>
                <a:sym typeface="Arial"/>
              </a:rPr>
              <a:t>Age: 23, Female</a:t>
            </a:r>
            <a:endParaRPr sz="700"/>
          </a:p>
        </p:txBody>
      </p:sp>
      <p:sp>
        <p:nvSpPr>
          <p:cNvPr id="122" name="Google Shape;122;p18"/>
          <p:cNvSpPr txBox="1"/>
          <p:nvPr/>
        </p:nvSpPr>
        <p:spPr>
          <a:xfrm>
            <a:off x="6212377" y="3249385"/>
            <a:ext cx="2764200" cy="1878000"/>
          </a:xfrm>
          <a:prstGeom prst="rect">
            <a:avLst/>
          </a:prstGeom>
          <a:noFill/>
          <a:ln>
            <a:noFill/>
          </a:ln>
        </p:spPr>
        <p:txBody>
          <a:bodyPr anchorCtr="0" anchor="t" bIns="0" lIns="0" spcFirstLastPara="1" rIns="0" wrap="square" tIns="0">
            <a:spAutoFit/>
          </a:bodyPr>
          <a:lstStyle/>
          <a:p>
            <a:pPr indent="-101600" lvl="1" marL="215900" marR="0" rtl="0" algn="l">
              <a:lnSpc>
                <a:spcPct val="140000"/>
              </a:lnSpc>
              <a:spcBef>
                <a:spcPts val="0"/>
              </a:spcBef>
              <a:spcAft>
                <a:spcPts val="0"/>
              </a:spcAft>
              <a:buClr>
                <a:srgbClr val="000000"/>
              </a:buClr>
              <a:buSzPts val="1000"/>
              <a:buFont typeface="Arial"/>
              <a:buChar char="•"/>
            </a:pPr>
            <a:r>
              <a:rPr b="0" i="0" lang="en" sz="1000" u="none" cap="none" strike="noStrike">
                <a:solidFill>
                  <a:srgbClr val="000000"/>
                </a:solidFill>
                <a:latin typeface="Arial"/>
                <a:ea typeface="Arial"/>
                <a:cs typeface="Arial"/>
                <a:sym typeface="Arial"/>
              </a:rPr>
              <a:t>I come across many fake announcements from pages that look as credible as the original brand pages.</a:t>
            </a:r>
            <a:endParaRPr sz="700"/>
          </a:p>
          <a:p>
            <a:pPr indent="-101600" lvl="1" marL="215900" marR="0" rtl="0" algn="l">
              <a:lnSpc>
                <a:spcPct val="140000"/>
              </a:lnSpc>
              <a:spcBef>
                <a:spcPts val="0"/>
              </a:spcBef>
              <a:spcAft>
                <a:spcPts val="0"/>
              </a:spcAft>
              <a:buClr>
                <a:srgbClr val="000000"/>
              </a:buClr>
              <a:buSzPts val="1000"/>
              <a:buFont typeface="Arial"/>
              <a:buChar char="•"/>
            </a:pPr>
            <a:r>
              <a:rPr b="0" i="0" lang="en" sz="1000" u="none" cap="none" strike="noStrike">
                <a:solidFill>
                  <a:srgbClr val="000000"/>
                </a:solidFill>
                <a:latin typeface="Arial"/>
                <a:ea typeface="Arial"/>
                <a:cs typeface="Arial"/>
                <a:sym typeface="Arial"/>
              </a:rPr>
              <a:t>I find it </a:t>
            </a:r>
            <a:r>
              <a:rPr b="1" i="0" lang="en" sz="1000" u="none" cap="none" strike="noStrike">
                <a:solidFill>
                  <a:srgbClr val="000000"/>
                </a:solidFill>
              </a:rPr>
              <a:t>really hard</a:t>
            </a:r>
            <a:r>
              <a:rPr b="0" i="0" lang="en" sz="1000" u="none" cap="none" strike="noStrike">
                <a:solidFill>
                  <a:srgbClr val="000000"/>
                </a:solidFill>
                <a:latin typeface="Arial"/>
                <a:ea typeface="Arial"/>
                <a:cs typeface="Arial"/>
                <a:sym typeface="Arial"/>
              </a:rPr>
              <a:t> to differentiate fake news and legit news. There were few instances where i published wrong information to my followers, resulting in depleting of my followers </a:t>
            </a:r>
            <a:endParaRPr sz="700"/>
          </a:p>
          <a:p>
            <a:pPr indent="0" lvl="0" marL="0" marR="0" rtl="0" algn="l">
              <a:lnSpc>
                <a:spcPct val="140000"/>
              </a:lnSpc>
              <a:spcBef>
                <a:spcPts val="0"/>
              </a:spcBef>
              <a:spcAft>
                <a:spcPts val="0"/>
              </a:spcAft>
              <a:buNone/>
            </a:pPr>
            <a:r>
              <a:t/>
            </a:r>
            <a:endParaRPr b="0" i="0" sz="1000" u="none" cap="none" strike="noStrike">
              <a:solidFill>
                <a:srgbClr val="000000"/>
              </a:solidFill>
              <a:latin typeface="Arial"/>
              <a:ea typeface="Arial"/>
              <a:cs typeface="Arial"/>
              <a:sym typeface="Arial"/>
            </a:endParaRPr>
          </a:p>
        </p:txBody>
      </p:sp>
      <p:sp>
        <p:nvSpPr>
          <p:cNvPr id="123" name="Google Shape;123;p18"/>
          <p:cNvSpPr/>
          <p:nvPr/>
        </p:nvSpPr>
        <p:spPr>
          <a:xfrm>
            <a:off x="172268" y="2529372"/>
            <a:ext cx="8804914" cy="607938"/>
          </a:xfrm>
          <a:custGeom>
            <a:rect b="b" l="l" r="r" t="t"/>
            <a:pathLst>
              <a:path extrusionOk="0" h="320389" w="4640271">
                <a:moveTo>
                  <a:pt x="0" y="0"/>
                </a:moveTo>
                <a:lnTo>
                  <a:pt x="4640271" y="0"/>
                </a:lnTo>
                <a:lnTo>
                  <a:pt x="4640271" y="320389"/>
                </a:lnTo>
                <a:lnTo>
                  <a:pt x="0" y="320389"/>
                </a:lnTo>
                <a:close/>
              </a:path>
            </a:pathLst>
          </a:custGeom>
          <a:solidFill>
            <a:srgbClr val="2F9BF0"/>
          </a:solidFill>
          <a:ln>
            <a:noFill/>
          </a:ln>
        </p:spPr>
      </p:sp>
      <p:sp>
        <p:nvSpPr>
          <p:cNvPr id="124" name="Google Shape;124;p18"/>
          <p:cNvSpPr txBox="1"/>
          <p:nvPr/>
        </p:nvSpPr>
        <p:spPr>
          <a:xfrm>
            <a:off x="12" y="2694594"/>
            <a:ext cx="8123400" cy="1633500"/>
          </a:xfrm>
          <a:prstGeom prst="rect">
            <a:avLst/>
          </a:prstGeom>
          <a:noFill/>
          <a:ln>
            <a:noFill/>
          </a:ln>
        </p:spPr>
        <p:txBody>
          <a:bodyPr anchorCtr="0" anchor="ctr" bIns="25400" lIns="25400" spcFirstLastPara="1" rIns="25400" wrap="square" tIns="25400">
            <a:noAutofit/>
          </a:bodyPr>
          <a:lstStyle/>
          <a:p>
            <a:pPr indent="0" lvl="0" marL="0" marR="0" rtl="0" algn="ctr">
              <a:lnSpc>
                <a:spcPct val="140017"/>
              </a:lnSpc>
              <a:spcBef>
                <a:spcPts val="0"/>
              </a:spcBef>
              <a:spcAft>
                <a:spcPts val="0"/>
              </a:spcAft>
              <a:buNone/>
            </a:pPr>
            <a:r>
              <a:t/>
            </a:r>
            <a:endParaRPr sz="700"/>
          </a:p>
        </p:txBody>
      </p:sp>
      <p:sp>
        <p:nvSpPr>
          <p:cNvPr id="125" name="Google Shape;125;p18"/>
          <p:cNvSpPr txBox="1"/>
          <p:nvPr/>
        </p:nvSpPr>
        <p:spPr>
          <a:xfrm>
            <a:off x="1161438" y="2684825"/>
            <a:ext cx="6941100" cy="277200"/>
          </a:xfrm>
          <a:prstGeom prst="rect">
            <a:avLst/>
          </a:prstGeom>
          <a:noFill/>
          <a:ln>
            <a:noFill/>
          </a:ln>
        </p:spPr>
        <p:txBody>
          <a:bodyPr anchorCtr="0" anchor="t" bIns="45725" lIns="45725" spcFirstLastPara="1" rIns="45725" wrap="square" tIns="45725">
            <a:noAutofit/>
          </a:bodyPr>
          <a:lstStyle/>
          <a:p>
            <a:pPr indent="0" lvl="0" marL="0" rtl="0" algn="ctr">
              <a:spcBef>
                <a:spcPts val="0"/>
              </a:spcBef>
              <a:spcAft>
                <a:spcPts val="0"/>
              </a:spcAft>
              <a:buNone/>
            </a:pPr>
            <a:r>
              <a:rPr lang="en" sz="1600">
                <a:latin typeface="Calibri"/>
                <a:ea typeface="Calibri"/>
                <a:cs typeface="Calibri"/>
                <a:sym typeface="Calibri"/>
              </a:rPr>
              <a:t>FRUSTRATIONS WITH          CONTENT</a:t>
            </a:r>
            <a:endParaRPr sz="1600">
              <a:latin typeface="Calibri"/>
              <a:ea typeface="Calibri"/>
              <a:cs typeface="Calibri"/>
              <a:sym typeface="Calibri"/>
            </a:endParaRPr>
          </a:p>
        </p:txBody>
      </p:sp>
      <p:grpSp>
        <p:nvGrpSpPr>
          <p:cNvPr id="126" name="Google Shape;126;p18"/>
          <p:cNvGrpSpPr/>
          <p:nvPr/>
        </p:nvGrpSpPr>
        <p:grpSpPr>
          <a:xfrm>
            <a:off x="6483099" y="1252300"/>
            <a:ext cx="2584618" cy="1633469"/>
            <a:chOff x="-9081" y="-256791"/>
            <a:chExt cx="1361400" cy="860400"/>
          </a:xfrm>
        </p:grpSpPr>
        <p:sp>
          <p:nvSpPr>
            <p:cNvPr id="127" name="Google Shape;127;p18"/>
            <p:cNvSpPr/>
            <p:nvPr/>
          </p:nvSpPr>
          <p:spPr>
            <a:xfrm>
              <a:off x="0" y="0"/>
              <a:ext cx="1281300" cy="346833"/>
            </a:xfrm>
            <a:custGeom>
              <a:rect b="b" l="l" r="r" t="t"/>
              <a:pathLst>
                <a:path extrusionOk="0" h="346833" w="1281300">
                  <a:moveTo>
                    <a:pt x="0" y="0"/>
                  </a:moveTo>
                  <a:lnTo>
                    <a:pt x="1281300" y="0"/>
                  </a:lnTo>
                  <a:lnTo>
                    <a:pt x="1281300" y="346833"/>
                  </a:lnTo>
                  <a:lnTo>
                    <a:pt x="0" y="346833"/>
                  </a:lnTo>
                  <a:close/>
                </a:path>
              </a:pathLst>
            </a:custGeom>
            <a:solidFill>
              <a:srgbClr val="AFB2B5"/>
            </a:solidFill>
            <a:ln>
              <a:noFill/>
            </a:ln>
          </p:spPr>
        </p:sp>
        <p:sp>
          <p:nvSpPr>
            <p:cNvPr id="128" name="Google Shape;128;p18"/>
            <p:cNvSpPr txBox="1"/>
            <p:nvPr/>
          </p:nvSpPr>
          <p:spPr>
            <a:xfrm>
              <a:off x="-9081" y="-256791"/>
              <a:ext cx="1361400" cy="860400"/>
            </a:xfrm>
            <a:prstGeom prst="rect">
              <a:avLst/>
            </a:prstGeom>
            <a:noFill/>
            <a:ln>
              <a:noFill/>
            </a:ln>
          </p:spPr>
          <p:txBody>
            <a:bodyPr anchorCtr="0" anchor="ctr" bIns="25400" lIns="25400" spcFirstLastPara="1" rIns="25400" wrap="square" tIns="25400">
              <a:noAutofit/>
            </a:bodyPr>
            <a:lstStyle/>
            <a:p>
              <a:pPr indent="0" lvl="0" marL="0" marR="0" rtl="0" algn="l">
                <a:lnSpc>
                  <a:spcPct val="140017"/>
                </a:lnSpc>
                <a:spcBef>
                  <a:spcPts val="0"/>
                </a:spcBef>
                <a:spcAft>
                  <a:spcPts val="0"/>
                </a:spcAft>
                <a:buNone/>
              </a:pPr>
              <a:r>
                <a:rPr b="1" i="0" lang="en" sz="1100" u="none" cap="none" strike="noStrike">
                  <a:solidFill>
                    <a:srgbClr val="000000"/>
                  </a:solidFill>
                  <a:latin typeface="Open Sans"/>
                  <a:ea typeface="Open Sans"/>
                  <a:cs typeface="Open Sans"/>
                  <a:sym typeface="Open Sans"/>
                </a:rPr>
                <a:t>Wants to access relevant brands information and update followers</a:t>
              </a:r>
              <a:r>
                <a:rPr b="0" i="0" lang="en" sz="1100" u="none" cap="none" strike="noStrike">
                  <a:solidFill>
                    <a:srgbClr val="000000"/>
                  </a:solidFill>
                  <a:latin typeface="Open Sans"/>
                  <a:ea typeface="Open Sans"/>
                  <a:cs typeface="Open Sans"/>
                  <a:sym typeface="Open Sans"/>
                </a:rPr>
                <a:t> </a:t>
              </a:r>
              <a:endParaRPr sz="700"/>
            </a:p>
          </p:txBody>
        </p:sp>
      </p:grpSp>
      <p:pic>
        <p:nvPicPr>
          <p:cNvPr id="129" name="Google Shape;129;p18"/>
          <p:cNvPicPr preferRelativeResize="0"/>
          <p:nvPr/>
        </p:nvPicPr>
        <p:blipFill>
          <a:blip r:embed="rId3">
            <a:alphaModFix/>
          </a:blip>
          <a:stretch>
            <a:fillRect/>
          </a:stretch>
        </p:blipFill>
        <p:spPr>
          <a:xfrm>
            <a:off x="4945440" y="2608626"/>
            <a:ext cx="397048" cy="405765"/>
          </a:xfrm>
          <a:prstGeom prst="rect">
            <a:avLst/>
          </a:prstGeom>
          <a:noFill/>
          <a:ln>
            <a:noFill/>
          </a:ln>
        </p:spPr>
      </p:pic>
      <p:sp>
        <p:nvSpPr>
          <p:cNvPr id="130" name="Google Shape;130;p18"/>
          <p:cNvSpPr txBox="1"/>
          <p:nvPr/>
        </p:nvSpPr>
        <p:spPr>
          <a:xfrm>
            <a:off x="458738" y="1839306"/>
            <a:ext cx="2106900" cy="405900"/>
          </a:xfrm>
          <a:prstGeom prst="rect">
            <a:avLst/>
          </a:prstGeom>
          <a:noFill/>
          <a:ln>
            <a:noFill/>
          </a:ln>
        </p:spPr>
        <p:txBody>
          <a:bodyPr anchorCtr="0" anchor="t" bIns="45725" lIns="45725" spcFirstLastPara="1" rIns="45725" wrap="square" tIns="45725">
            <a:noAutofit/>
          </a:bodyPr>
          <a:lstStyle/>
          <a:p>
            <a:pPr indent="0" lvl="0" marL="0" rtl="0" algn="ctr">
              <a:lnSpc>
                <a:spcPct val="140000"/>
              </a:lnSpc>
              <a:spcBef>
                <a:spcPts val="0"/>
              </a:spcBef>
              <a:spcAft>
                <a:spcPts val="0"/>
              </a:spcAft>
              <a:buNone/>
            </a:pPr>
            <a:r>
              <a:rPr b="1" lang="en" sz="1100">
                <a:latin typeface="Open Sans"/>
                <a:ea typeface="Open Sans"/>
                <a:cs typeface="Open Sans"/>
                <a:sym typeface="Open Sans"/>
              </a:rPr>
              <a:t>Wants to access relevant content to gain knowledge</a:t>
            </a:r>
            <a:endParaRPr b="1" sz="1100">
              <a:latin typeface="Open Sans"/>
              <a:ea typeface="Open Sans"/>
              <a:cs typeface="Open Sans"/>
              <a:sym typeface="Open Sans"/>
            </a:endParaRPr>
          </a:p>
        </p:txBody>
      </p:sp>
      <p:pic>
        <p:nvPicPr>
          <p:cNvPr id="131" name="Google Shape;131;p18"/>
          <p:cNvPicPr preferRelativeResize="0"/>
          <p:nvPr/>
        </p:nvPicPr>
        <p:blipFill>
          <a:blip r:embed="rId4">
            <a:alphaModFix/>
          </a:blip>
          <a:stretch>
            <a:fillRect/>
          </a:stretch>
        </p:blipFill>
        <p:spPr>
          <a:xfrm>
            <a:off x="6325974" y="789550"/>
            <a:ext cx="1025708" cy="919426"/>
          </a:xfrm>
          <a:prstGeom prst="rect">
            <a:avLst/>
          </a:prstGeom>
          <a:noFill/>
          <a:ln>
            <a:noFill/>
          </a:ln>
        </p:spPr>
      </p:pic>
      <p:pic>
        <p:nvPicPr>
          <p:cNvPr id="132" name="Google Shape;132;p18"/>
          <p:cNvPicPr preferRelativeResize="0"/>
          <p:nvPr/>
        </p:nvPicPr>
        <p:blipFill>
          <a:blip r:embed="rId5">
            <a:alphaModFix/>
          </a:blip>
          <a:stretch>
            <a:fillRect/>
          </a:stretch>
        </p:blipFill>
        <p:spPr>
          <a:xfrm>
            <a:off x="167375" y="788100"/>
            <a:ext cx="994075" cy="891076"/>
          </a:xfrm>
          <a:prstGeom prst="rect">
            <a:avLst/>
          </a:prstGeom>
          <a:noFill/>
          <a:ln>
            <a:noFill/>
          </a:ln>
        </p:spPr>
      </p:pic>
      <p:pic>
        <p:nvPicPr>
          <p:cNvPr id="133" name="Google Shape;133;p18"/>
          <p:cNvPicPr preferRelativeResize="0"/>
          <p:nvPr/>
        </p:nvPicPr>
        <p:blipFill>
          <a:blip r:embed="rId6">
            <a:alphaModFix/>
          </a:blip>
          <a:stretch>
            <a:fillRect/>
          </a:stretch>
        </p:blipFill>
        <p:spPr>
          <a:xfrm>
            <a:off x="3284775" y="788100"/>
            <a:ext cx="1025700" cy="930731"/>
          </a:xfrm>
          <a:prstGeom prst="rect">
            <a:avLst/>
          </a:prstGeom>
          <a:noFill/>
          <a:ln>
            <a:noFill/>
          </a:ln>
        </p:spPr>
      </p:pic>
      <p:pic>
        <p:nvPicPr>
          <p:cNvPr id="134" name="Google Shape;134;p18"/>
          <p:cNvPicPr preferRelativeResize="0"/>
          <p:nvPr/>
        </p:nvPicPr>
        <p:blipFill>
          <a:blip r:embed="rId7">
            <a:alphaModFix/>
          </a:blip>
          <a:stretch>
            <a:fillRect/>
          </a:stretch>
        </p:blipFill>
        <p:spPr>
          <a:xfrm>
            <a:off x="8614277" y="152400"/>
            <a:ext cx="361371" cy="369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8" name="Shape 138"/>
        <p:cNvGrpSpPr/>
        <p:nvPr/>
      </p:nvGrpSpPr>
      <p:grpSpPr>
        <a:xfrm>
          <a:off x="0" y="0"/>
          <a:ext cx="0" cy="0"/>
          <a:chOff x="0" y="0"/>
          <a:chExt cx="0" cy="0"/>
        </a:xfrm>
      </p:grpSpPr>
      <p:sp>
        <p:nvSpPr>
          <p:cNvPr id="139" name="Google Shape;139;p19"/>
          <p:cNvSpPr txBox="1"/>
          <p:nvPr/>
        </p:nvSpPr>
        <p:spPr>
          <a:xfrm>
            <a:off x="161400" y="100650"/>
            <a:ext cx="2638800" cy="37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chemeClr val="lt1"/>
                </a:solidFill>
                <a:latin typeface="Roboto"/>
                <a:ea typeface="Roboto"/>
                <a:cs typeface="Roboto"/>
                <a:sym typeface="Roboto"/>
              </a:rPr>
              <a:t>USER JOURNEY</a:t>
            </a:r>
            <a:endParaRPr b="1" sz="2000">
              <a:solidFill>
                <a:schemeClr val="lt1"/>
              </a:solidFill>
              <a:latin typeface="Roboto"/>
              <a:ea typeface="Roboto"/>
              <a:cs typeface="Roboto"/>
              <a:sym typeface="Roboto"/>
            </a:endParaRPr>
          </a:p>
        </p:txBody>
      </p:sp>
      <p:cxnSp>
        <p:nvCxnSpPr>
          <p:cNvPr id="140" name="Google Shape;140;p19"/>
          <p:cNvCxnSpPr/>
          <p:nvPr/>
        </p:nvCxnSpPr>
        <p:spPr>
          <a:xfrm>
            <a:off x="215613" y="516350"/>
            <a:ext cx="1886100" cy="9000"/>
          </a:xfrm>
          <a:prstGeom prst="straightConnector1">
            <a:avLst/>
          </a:prstGeom>
          <a:noFill/>
          <a:ln cap="flat" cmpd="sng" w="28575">
            <a:solidFill>
              <a:schemeClr val="lt1"/>
            </a:solidFill>
            <a:prstDash val="solid"/>
            <a:round/>
            <a:headEnd len="med" w="med" type="none"/>
            <a:tailEnd len="med" w="med" type="none"/>
          </a:ln>
        </p:spPr>
      </p:cxnSp>
      <p:sp>
        <p:nvSpPr>
          <p:cNvPr id="141" name="Google Shape;141;p19"/>
          <p:cNvSpPr txBox="1"/>
          <p:nvPr/>
        </p:nvSpPr>
        <p:spPr>
          <a:xfrm>
            <a:off x="1070050" y="651600"/>
            <a:ext cx="7392900" cy="7296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300" u="sng">
                <a:solidFill>
                  <a:schemeClr val="lt1"/>
                </a:solidFill>
                <a:latin typeface="Calibri"/>
                <a:ea typeface="Calibri"/>
                <a:cs typeface="Calibri"/>
                <a:sym typeface="Calibri"/>
              </a:rPr>
              <a:t>Scenario </a:t>
            </a:r>
            <a:r>
              <a:rPr lang="en">
                <a:solidFill>
                  <a:schemeClr val="lt1"/>
                </a:solidFill>
                <a:latin typeface="Calibri"/>
                <a:ea typeface="Calibri"/>
                <a:cs typeface="Calibri"/>
                <a:sym typeface="Calibri"/>
              </a:rPr>
              <a:t>: </a:t>
            </a:r>
            <a:r>
              <a:rPr lang="en" sz="1300">
                <a:solidFill>
                  <a:schemeClr val="lt1"/>
                </a:solidFill>
                <a:latin typeface="Calibri"/>
                <a:ea typeface="Calibri"/>
                <a:cs typeface="Calibri"/>
                <a:sym typeface="Calibri"/>
              </a:rPr>
              <a:t>Kay</a:t>
            </a:r>
            <a:r>
              <a:rPr lang="en" sz="1300">
                <a:solidFill>
                  <a:schemeClr val="lt1"/>
                </a:solidFill>
                <a:latin typeface="Calibri"/>
                <a:ea typeface="Calibri"/>
                <a:cs typeface="Calibri"/>
                <a:sym typeface="Calibri"/>
              </a:rPr>
              <a:t>, a 22 year old female, wants to be updated about latest news in entertainment industry.</a:t>
            </a:r>
            <a:endParaRPr sz="1300">
              <a:solidFill>
                <a:schemeClr val="lt1"/>
              </a:solidFill>
              <a:latin typeface="Calibri"/>
              <a:ea typeface="Calibri"/>
              <a:cs typeface="Calibri"/>
              <a:sym typeface="Calibri"/>
            </a:endParaRPr>
          </a:p>
          <a:p>
            <a:pPr indent="0" lvl="0" marL="0" rtl="0" algn="l">
              <a:spcBef>
                <a:spcPts val="0"/>
              </a:spcBef>
              <a:spcAft>
                <a:spcPts val="0"/>
              </a:spcAft>
              <a:buNone/>
            </a:pPr>
            <a:r>
              <a:rPr b="1" lang="en" sz="1300" u="sng">
                <a:solidFill>
                  <a:schemeClr val="lt1"/>
                </a:solidFill>
                <a:latin typeface="Calibri"/>
                <a:ea typeface="Calibri"/>
                <a:cs typeface="Calibri"/>
                <a:sym typeface="Calibri"/>
              </a:rPr>
              <a:t>Expectations </a:t>
            </a:r>
            <a:r>
              <a:rPr lang="en">
                <a:solidFill>
                  <a:schemeClr val="lt1"/>
                </a:solidFill>
                <a:latin typeface="Calibri"/>
                <a:ea typeface="Calibri"/>
                <a:cs typeface="Calibri"/>
                <a:sym typeface="Calibri"/>
              </a:rPr>
              <a:t>: </a:t>
            </a:r>
            <a:r>
              <a:rPr lang="en" sz="1300">
                <a:solidFill>
                  <a:schemeClr val="lt1"/>
                </a:solidFill>
                <a:latin typeface="Calibri"/>
                <a:ea typeface="Calibri"/>
                <a:cs typeface="Calibri"/>
                <a:sym typeface="Calibri"/>
              </a:rPr>
              <a:t>Relevant news, good user experience and </a:t>
            </a:r>
            <a:r>
              <a:rPr lang="en" sz="1300">
                <a:solidFill>
                  <a:schemeClr val="lt1"/>
                </a:solidFill>
                <a:latin typeface="Calibri"/>
                <a:ea typeface="Calibri"/>
                <a:cs typeface="Calibri"/>
                <a:sym typeface="Calibri"/>
              </a:rPr>
              <a:t>credible</a:t>
            </a:r>
            <a:r>
              <a:rPr lang="en" sz="1300">
                <a:solidFill>
                  <a:schemeClr val="lt1"/>
                </a:solidFill>
                <a:latin typeface="Calibri"/>
                <a:ea typeface="Calibri"/>
                <a:cs typeface="Calibri"/>
                <a:sym typeface="Calibri"/>
              </a:rPr>
              <a:t> information.</a:t>
            </a:r>
            <a:endParaRPr sz="1300">
              <a:solidFill>
                <a:schemeClr val="lt1"/>
              </a:solidFill>
              <a:latin typeface="Calibri"/>
              <a:ea typeface="Calibri"/>
              <a:cs typeface="Calibri"/>
              <a:sym typeface="Calibri"/>
            </a:endParaRPr>
          </a:p>
        </p:txBody>
      </p:sp>
      <p:cxnSp>
        <p:nvCxnSpPr>
          <p:cNvPr id="142" name="Google Shape;142;p19"/>
          <p:cNvCxnSpPr/>
          <p:nvPr/>
        </p:nvCxnSpPr>
        <p:spPr>
          <a:xfrm flipH="1" rot="10800000">
            <a:off x="291825" y="1714650"/>
            <a:ext cx="8061900" cy="12000"/>
          </a:xfrm>
          <a:prstGeom prst="straightConnector1">
            <a:avLst/>
          </a:prstGeom>
          <a:noFill/>
          <a:ln cap="flat" cmpd="sng" w="9525">
            <a:solidFill>
              <a:schemeClr val="lt1"/>
            </a:solidFill>
            <a:prstDash val="solid"/>
            <a:round/>
            <a:headEnd len="med" w="med" type="none"/>
            <a:tailEnd len="med" w="med" type="none"/>
          </a:ln>
        </p:spPr>
      </p:cxnSp>
      <p:sp>
        <p:nvSpPr>
          <p:cNvPr id="143" name="Google Shape;143;p19"/>
          <p:cNvSpPr/>
          <p:nvPr/>
        </p:nvSpPr>
        <p:spPr>
          <a:xfrm>
            <a:off x="1331850" y="2963549"/>
            <a:ext cx="283200" cy="283200"/>
          </a:xfrm>
          <a:prstGeom prst="rect">
            <a:avLst/>
          </a:prstGeom>
          <a:noFill/>
          <a:ln cap="flat" cmpd="sng" w="9525">
            <a:solidFill>
              <a:schemeClr val="lt1"/>
            </a:solidFill>
            <a:prstDash val="solid"/>
            <a:round/>
            <a:headEnd len="sm" w="sm" type="none"/>
            <a:tailEnd len="sm" w="sm" type="none"/>
          </a:ln>
        </p:spPr>
      </p:sp>
      <p:sp>
        <p:nvSpPr>
          <p:cNvPr id="144" name="Google Shape;144;p19"/>
          <p:cNvSpPr/>
          <p:nvPr/>
        </p:nvSpPr>
        <p:spPr>
          <a:xfrm>
            <a:off x="291825" y="3685775"/>
            <a:ext cx="283200" cy="283200"/>
          </a:xfrm>
          <a:prstGeom prst="rect">
            <a:avLst/>
          </a:prstGeom>
          <a:noFill/>
          <a:ln cap="flat" cmpd="sng" w="9525">
            <a:solidFill>
              <a:schemeClr val="lt1"/>
            </a:solidFill>
            <a:prstDash val="solid"/>
            <a:round/>
            <a:headEnd len="sm" w="sm" type="none"/>
            <a:tailEnd len="sm" w="sm" type="none"/>
          </a:ln>
        </p:spPr>
      </p:sp>
      <p:sp>
        <p:nvSpPr>
          <p:cNvPr id="145" name="Google Shape;145;p19"/>
          <p:cNvSpPr/>
          <p:nvPr/>
        </p:nvSpPr>
        <p:spPr>
          <a:xfrm>
            <a:off x="2895620" y="3623600"/>
            <a:ext cx="270200" cy="270200"/>
          </a:xfrm>
          <a:prstGeom prst="rect">
            <a:avLst/>
          </a:prstGeom>
          <a:noFill/>
          <a:ln cap="flat" cmpd="sng" w="9525">
            <a:solidFill>
              <a:schemeClr val="lt1"/>
            </a:solidFill>
            <a:prstDash val="solid"/>
            <a:round/>
            <a:headEnd len="sm" w="sm" type="none"/>
            <a:tailEnd len="sm" w="sm" type="none"/>
          </a:ln>
        </p:spPr>
      </p:sp>
      <p:sp>
        <p:nvSpPr>
          <p:cNvPr id="146" name="Google Shape;146;p19"/>
          <p:cNvSpPr/>
          <p:nvPr/>
        </p:nvSpPr>
        <p:spPr>
          <a:xfrm>
            <a:off x="4430402" y="4012775"/>
            <a:ext cx="283200" cy="283200"/>
          </a:xfrm>
          <a:prstGeom prst="rect">
            <a:avLst/>
          </a:prstGeom>
          <a:noFill/>
          <a:ln cap="flat" cmpd="sng" w="9525">
            <a:solidFill>
              <a:schemeClr val="lt1"/>
            </a:solidFill>
            <a:prstDash val="solid"/>
            <a:round/>
            <a:headEnd len="sm" w="sm" type="none"/>
            <a:tailEnd len="sm" w="sm" type="none"/>
          </a:ln>
        </p:spPr>
      </p:sp>
      <p:sp>
        <p:nvSpPr>
          <p:cNvPr id="147" name="Google Shape;147;p19"/>
          <p:cNvSpPr/>
          <p:nvPr/>
        </p:nvSpPr>
        <p:spPr>
          <a:xfrm>
            <a:off x="6339200" y="3127387"/>
            <a:ext cx="332200" cy="332200"/>
          </a:xfrm>
          <a:prstGeom prst="rect">
            <a:avLst/>
          </a:prstGeom>
          <a:noFill/>
          <a:ln cap="flat" cmpd="sng" w="9525">
            <a:solidFill>
              <a:schemeClr val="lt1"/>
            </a:solidFill>
            <a:prstDash val="solid"/>
            <a:round/>
            <a:headEnd len="sm" w="sm" type="none"/>
            <a:tailEnd len="sm" w="sm" type="none"/>
          </a:ln>
        </p:spPr>
      </p:sp>
      <p:sp>
        <p:nvSpPr>
          <p:cNvPr id="148" name="Google Shape;148;p19"/>
          <p:cNvSpPr/>
          <p:nvPr/>
        </p:nvSpPr>
        <p:spPr>
          <a:xfrm>
            <a:off x="8253695" y="3827375"/>
            <a:ext cx="270200" cy="270200"/>
          </a:xfrm>
          <a:prstGeom prst="rect">
            <a:avLst/>
          </a:prstGeom>
          <a:noFill/>
          <a:ln cap="flat" cmpd="sng" w="9525">
            <a:solidFill>
              <a:schemeClr val="lt1"/>
            </a:solidFill>
            <a:prstDash val="solid"/>
            <a:round/>
            <a:headEnd len="sm" w="sm" type="none"/>
            <a:tailEnd len="sm" w="sm" type="none"/>
          </a:ln>
        </p:spPr>
      </p:sp>
      <p:sp>
        <p:nvSpPr>
          <p:cNvPr id="149" name="Google Shape;149;p19"/>
          <p:cNvSpPr txBox="1"/>
          <p:nvPr/>
        </p:nvSpPr>
        <p:spPr>
          <a:xfrm>
            <a:off x="712775" y="3827375"/>
            <a:ext cx="2076600" cy="1024800"/>
          </a:xfrm>
          <a:prstGeom prst="rect">
            <a:avLst/>
          </a:prstGeom>
          <a:noFill/>
          <a:ln cap="flat" cmpd="sng" w="19050">
            <a:solidFill>
              <a:schemeClr val="lt1"/>
            </a:solidFill>
            <a:prstDash val="dash"/>
            <a:round/>
            <a:headEnd len="sm" w="sm" type="none"/>
            <a:tailEnd len="sm" w="sm" type="none"/>
          </a:ln>
        </p:spPr>
        <p:txBody>
          <a:bodyPr anchorCtr="0" anchor="t" bIns="91425" lIns="91425" spcFirstLastPara="1" rIns="91425" wrap="square" tIns="91425">
            <a:noAutofit/>
          </a:bodyPr>
          <a:lstStyle/>
          <a:p>
            <a:pPr indent="0" lvl="0" marL="0" rtl="0" algn="just">
              <a:spcBef>
                <a:spcPts val="0"/>
              </a:spcBef>
              <a:spcAft>
                <a:spcPts val="0"/>
              </a:spcAft>
              <a:buNone/>
            </a:pPr>
            <a:r>
              <a:rPr lang="en" sz="1200">
                <a:solidFill>
                  <a:schemeClr val="lt1"/>
                </a:solidFill>
                <a:latin typeface="Calibri"/>
                <a:ea typeface="Calibri"/>
                <a:cs typeface="Calibri"/>
                <a:sym typeface="Calibri"/>
              </a:rPr>
              <a:t>Kay</a:t>
            </a:r>
            <a:r>
              <a:rPr lang="en" sz="1200">
                <a:solidFill>
                  <a:schemeClr val="lt1"/>
                </a:solidFill>
                <a:latin typeface="Calibri"/>
                <a:ea typeface="Calibri"/>
                <a:cs typeface="Calibri"/>
                <a:sym typeface="Calibri"/>
              </a:rPr>
              <a:t> wants to be a part of community that helps her be updated with latest news on ongoing events in entertainment industry</a:t>
            </a:r>
            <a:endParaRPr sz="1200">
              <a:solidFill>
                <a:schemeClr val="lt1"/>
              </a:solidFill>
              <a:latin typeface="Calibri"/>
              <a:ea typeface="Calibri"/>
              <a:cs typeface="Calibri"/>
              <a:sym typeface="Calibri"/>
            </a:endParaRPr>
          </a:p>
        </p:txBody>
      </p:sp>
      <p:sp>
        <p:nvSpPr>
          <p:cNvPr id="150" name="Google Shape;150;p19"/>
          <p:cNvSpPr txBox="1"/>
          <p:nvPr/>
        </p:nvSpPr>
        <p:spPr>
          <a:xfrm>
            <a:off x="161400" y="2222000"/>
            <a:ext cx="1112700" cy="1024800"/>
          </a:xfrm>
          <a:prstGeom prst="rect">
            <a:avLst/>
          </a:prstGeom>
          <a:noFill/>
          <a:ln cap="flat" cmpd="sng" w="19050">
            <a:solidFill>
              <a:schemeClr val="lt1"/>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lt1"/>
                </a:solidFill>
                <a:latin typeface="Calibri"/>
                <a:ea typeface="Calibri"/>
                <a:cs typeface="Calibri"/>
                <a:sym typeface="Calibri"/>
              </a:rPr>
              <a:t>Kay finds profiles that </a:t>
            </a:r>
            <a:r>
              <a:rPr lang="en" sz="1200">
                <a:solidFill>
                  <a:schemeClr val="lt1"/>
                </a:solidFill>
                <a:latin typeface="Calibri"/>
                <a:ea typeface="Calibri"/>
                <a:cs typeface="Calibri"/>
                <a:sym typeface="Calibri"/>
              </a:rPr>
              <a:t>perfectly matches her needs</a:t>
            </a:r>
            <a:endParaRPr sz="1200">
              <a:solidFill>
                <a:schemeClr val="lt1"/>
              </a:solidFill>
              <a:latin typeface="Calibri"/>
              <a:ea typeface="Calibri"/>
              <a:cs typeface="Calibri"/>
              <a:sym typeface="Calibri"/>
            </a:endParaRPr>
          </a:p>
        </p:txBody>
      </p:sp>
      <p:sp>
        <p:nvSpPr>
          <p:cNvPr id="151" name="Google Shape;151;p19"/>
          <p:cNvSpPr txBox="1"/>
          <p:nvPr/>
        </p:nvSpPr>
        <p:spPr>
          <a:xfrm>
            <a:off x="1866550" y="2057600"/>
            <a:ext cx="1568700" cy="1324500"/>
          </a:xfrm>
          <a:prstGeom prst="rect">
            <a:avLst/>
          </a:prstGeom>
          <a:noFill/>
          <a:ln cap="flat" cmpd="sng" w="19050">
            <a:solidFill>
              <a:schemeClr val="lt1"/>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lt1"/>
                </a:solidFill>
                <a:latin typeface="Calibri"/>
                <a:ea typeface="Calibri"/>
                <a:cs typeface="Calibri"/>
                <a:sym typeface="Calibri"/>
              </a:rPr>
              <a:t>Kay finds many posts from the profiles she follows making unbelievable news about her favorite actor</a:t>
            </a:r>
            <a:endParaRPr sz="1200">
              <a:solidFill>
                <a:schemeClr val="lt1"/>
              </a:solidFill>
              <a:latin typeface="Calibri"/>
              <a:ea typeface="Calibri"/>
              <a:cs typeface="Calibri"/>
              <a:sym typeface="Calibri"/>
            </a:endParaRPr>
          </a:p>
        </p:txBody>
      </p:sp>
      <p:cxnSp>
        <p:nvCxnSpPr>
          <p:cNvPr id="152" name="Google Shape;152;p19"/>
          <p:cNvCxnSpPr>
            <a:stCxn id="144" idx="2"/>
            <a:endCxn id="149" idx="1"/>
          </p:cNvCxnSpPr>
          <p:nvPr/>
        </p:nvCxnSpPr>
        <p:spPr>
          <a:xfrm flipH="1" rot="-5400000">
            <a:off x="387675" y="4014725"/>
            <a:ext cx="370800" cy="279300"/>
          </a:xfrm>
          <a:prstGeom prst="bentConnector2">
            <a:avLst/>
          </a:prstGeom>
          <a:noFill/>
          <a:ln cap="flat" cmpd="sng" w="9525">
            <a:solidFill>
              <a:schemeClr val="lt1"/>
            </a:solidFill>
            <a:prstDash val="solid"/>
            <a:round/>
            <a:headEnd len="med" w="med" type="none"/>
            <a:tailEnd len="med" w="med" type="none"/>
          </a:ln>
        </p:spPr>
      </p:cxnSp>
      <p:cxnSp>
        <p:nvCxnSpPr>
          <p:cNvPr id="153" name="Google Shape;153;p19"/>
          <p:cNvCxnSpPr>
            <a:stCxn id="143" idx="0"/>
            <a:endCxn id="150" idx="3"/>
          </p:cNvCxnSpPr>
          <p:nvPr/>
        </p:nvCxnSpPr>
        <p:spPr>
          <a:xfrm flipH="1" rot="5400000">
            <a:off x="1259100" y="2749199"/>
            <a:ext cx="229200" cy="199500"/>
          </a:xfrm>
          <a:prstGeom prst="bentConnector2">
            <a:avLst/>
          </a:prstGeom>
          <a:noFill/>
          <a:ln cap="flat" cmpd="sng" w="9525">
            <a:solidFill>
              <a:schemeClr val="lt1"/>
            </a:solidFill>
            <a:prstDash val="solid"/>
            <a:round/>
            <a:headEnd len="med" w="med" type="none"/>
            <a:tailEnd len="med" w="med" type="none"/>
          </a:ln>
        </p:spPr>
      </p:cxnSp>
      <p:cxnSp>
        <p:nvCxnSpPr>
          <p:cNvPr id="154" name="Google Shape;154;p19"/>
          <p:cNvCxnSpPr>
            <a:stCxn id="145" idx="0"/>
            <a:endCxn id="151" idx="2"/>
          </p:cNvCxnSpPr>
          <p:nvPr/>
        </p:nvCxnSpPr>
        <p:spPr>
          <a:xfrm flipH="1" rot="5400000">
            <a:off x="2720071" y="3312950"/>
            <a:ext cx="241500" cy="379800"/>
          </a:xfrm>
          <a:prstGeom prst="bentConnector3">
            <a:avLst>
              <a:gd fmla="val 50000" name="adj1"/>
            </a:avLst>
          </a:prstGeom>
          <a:noFill/>
          <a:ln cap="flat" cmpd="sng" w="9525">
            <a:solidFill>
              <a:schemeClr val="lt1"/>
            </a:solidFill>
            <a:prstDash val="solid"/>
            <a:round/>
            <a:headEnd len="med" w="med" type="none"/>
            <a:tailEnd len="med" w="med" type="none"/>
          </a:ln>
        </p:spPr>
      </p:cxnSp>
      <p:sp>
        <p:nvSpPr>
          <p:cNvPr id="155" name="Google Shape;155;p19"/>
          <p:cNvSpPr txBox="1"/>
          <p:nvPr/>
        </p:nvSpPr>
        <p:spPr>
          <a:xfrm>
            <a:off x="3683000" y="2813303"/>
            <a:ext cx="1238400" cy="810300"/>
          </a:xfrm>
          <a:prstGeom prst="rect">
            <a:avLst/>
          </a:prstGeom>
          <a:noFill/>
          <a:ln cap="flat" cmpd="sng" w="19050">
            <a:solidFill>
              <a:schemeClr val="lt1"/>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lt1"/>
                </a:solidFill>
                <a:latin typeface="Calibri"/>
                <a:ea typeface="Calibri"/>
                <a:cs typeface="Calibri"/>
                <a:sym typeface="Calibri"/>
              </a:rPr>
              <a:t>She is upset </a:t>
            </a:r>
            <a:r>
              <a:rPr lang="en" sz="1200">
                <a:solidFill>
                  <a:schemeClr val="lt1"/>
                </a:solidFill>
                <a:latin typeface="Calibri"/>
                <a:ea typeface="Calibri"/>
                <a:cs typeface="Calibri"/>
                <a:sym typeface="Calibri"/>
              </a:rPr>
              <a:t>about</a:t>
            </a:r>
            <a:r>
              <a:rPr lang="en" sz="1200">
                <a:solidFill>
                  <a:schemeClr val="lt1"/>
                </a:solidFill>
                <a:latin typeface="Calibri"/>
                <a:ea typeface="Calibri"/>
                <a:cs typeface="Calibri"/>
                <a:sym typeface="Calibri"/>
              </a:rPr>
              <a:t> the news for days</a:t>
            </a:r>
            <a:endParaRPr sz="1200">
              <a:solidFill>
                <a:schemeClr val="lt1"/>
              </a:solidFill>
              <a:latin typeface="Calibri"/>
              <a:ea typeface="Calibri"/>
              <a:cs typeface="Calibri"/>
              <a:sym typeface="Calibri"/>
            </a:endParaRPr>
          </a:p>
        </p:txBody>
      </p:sp>
      <p:cxnSp>
        <p:nvCxnSpPr>
          <p:cNvPr id="156" name="Google Shape;156;p19"/>
          <p:cNvCxnSpPr>
            <a:stCxn id="146" idx="0"/>
            <a:endCxn id="155" idx="2"/>
          </p:cNvCxnSpPr>
          <p:nvPr/>
        </p:nvCxnSpPr>
        <p:spPr>
          <a:xfrm flipH="1" rot="5400000">
            <a:off x="4242602" y="3683375"/>
            <a:ext cx="389100" cy="269700"/>
          </a:xfrm>
          <a:prstGeom prst="bentConnector3">
            <a:avLst>
              <a:gd fmla="val 50009" name="adj1"/>
            </a:avLst>
          </a:prstGeom>
          <a:noFill/>
          <a:ln cap="flat" cmpd="sng" w="9525">
            <a:solidFill>
              <a:schemeClr val="lt1"/>
            </a:solidFill>
            <a:prstDash val="solid"/>
            <a:round/>
            <a:headEnd len="med" w="med" type="none"/>
            <a:tailEnd len="med" w="med" type="none"/>
          </a:ln>
        </p:spPr>
      </p:cxnSp>
      <p:sp>
        <p:nvSpPr>
          <p:cNvPr id="157" name="Google Shape;157;p19"/>
          <p:cNvSpPr txBox="1"/>
          <p:nvPr/>
        </p:nvSpPr>
        <p:spPr>
          <a:xfrm>
            <a:off x="4985775" y="1835838"/>
            <a:ext cx="1945500" cy="883500"/>
          </a:xfrm>
          <a:prstGeom prst="rect">
            <a:avLst/>
          </a:prstGeom>
          <a:noFill/>
          <a:ln cap="flat" cmpd="sng" w="19050">
            <a:solidFill>
              <a:schemeClr val="lt1"/>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lt1"/>
                </a:solidFill>
                <a:latin typeface="Calibri"/>
                <a:ea typeface="Calibri"/>
                <a:cs typeface="Calibri"/>
                <a:sym typeface="Calibri"/>
              </a:rPr>
              <a:t>An official statement by the actor is made disputing the content posted on the profile</a:t>
            </a:r>
            <a:endParaRPr sz="1200">
              <a:solidFill>
                <a:schemeClr val="lt1"/>
              </a:solidFill>
              <a:latin typeface="Calibri"/>
              <a:ea typeface="Calibri"/>
              <a:cs typeface="Calibri"/>
              <a:sym typeface="Calibri"/>
            </a:endParaRPr>
          </a:p>
        </p:txBody>
      </p:sp>
      <p:cxnSp>
        <p:nvCxnSpPr>
          <p:cNvPr id="158" name="Google Shape;158;p19"/>
          <p:cNvCxnSpPr>
            <a:stCxn id="147" idx="0"/>
            <a:endCxn id="157" idx="2"/>
          </p:cNvCxnSpPr>
          <p:nvPr/>
        </p:nvCxnSpPr>
        <p:spPr>
          <a:xfrm flipH="1" rot="5400000">
            <a:off x="6027850" y="2649938"/>
            <a:ext cx="408000" cy="546900"/>
          </a:xfrm>
          <a:prstGeom prst="bentConnector3">
            <a:avLst>
              <a:gd fmla="val 50006" name="adj1"/>
            </a:avLst>
          </a:prstGeom>
          <a:noFill/>
          <a:ln cap="flat" cmpd="sng" w="9525">
            <a:solidFill>
              <a:schemeClr val="lt1"/>
            </a:solidFill>
            <a:prstDash val="solid"/>
            <a:round/>
            <a:headEnd len="med" w="med" type="none"/>
            <a:tailEnd len="med" w="med" type="none"/>
          </a:ln>
        </p:spPr>
      </p:cxnSp>
      <p:sp>
        <p:nvSpPr>
          <p:cNvPr id="159" name="Google Shape;159;p19"/>
          <p:cNvSpPr txBox="1"/>
          <p:nvPr/>
        </p:nvSpPr>
        <p:spPr>
          <a:xfrm>
            <a:off x="7597650" y="1915362"/>
            <a:ext cx="1398900" cy="1427400"/>
          </a:xfrm>
          <a:prstGeom prst="rect">
            <a:avLst/>
          </a:prstGeom>
          <a:noFill/>
          <a:ln cap="flat" cmpd="sng" w="19050">
            <a:solidFill>
              <a:schemeClr val="lt1"/>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lt1"/>
                </a:solidFill>
                <a:latin typeface="Calibri"/>
                <a:ea typeface="Calibri"/>
                <a:cs typeface="Calibri"/>
                <a:sym typeface="Calibri"/>
              </a:rPr>
              <a:t>Kay is now skeptical to believe the </a:t>
            </a:r>
            <a:r>
              <a:rPr lang="en" sz="1200">
                <a:solidFill>
                  <a:schemeClr val="lt1"/>
                </a:solidFill>
                <a:latin typeface="Calibri"/>
                <a:ea typeface="Calibri"/>
                <a:cs typeface="Calibri"/>
                <a:sym typeface="Calibri"/>
              </a:rPr>
              <a:t>content</a:t>
            </a:r>
            <a:r>
              <a:rPr lang="en" sz="1200">
                <a:solidFill>
                  <a:schemeClr val="lt1"/>
                </a:solidFill>
                <a:latin typeface="Calibri"/>
                <a:ea typeface="Calibri"/>
                <a:cs typeface="Calibri"/>
                <a:sym typeface="Calibri"/>
              </a:rPr>
              <a:t> posted on the profile  and unfollows the profile</a:t>
            </a:r>
            <a:endParaRPr sz="1200">
              <a:solidFill>
                <a:schemeClr val="lt1"/>
              </a:solidFill>
              <a:latin typeface="Calibri"/>
              <a:ea typeface="Calibri"/>
              <a:cs typeface="Calibri"/>
              <a:sym typeface="Calibri"/>
            </a:endParaRPr>
          </a:p>
        </p:txBody>
      </p:sp>
      <p:cxnSp>
        <p:nvCxnSpPr>
          <p:cNvPr id="160" name="Google Shape;160;p19"/>
          <p:cNvCxnSpPr>
            <a:stCxn id="148" idx="0"/>
            <a:endCxn id="159" idx="2"/>
          </p:cNvCxnSpPr>
          <p:nvPr/>
        </p:nvCxnSpPr>
        <p:spPr>
          <a:xfrm flipH="1" rot="5400000">
            <a:off x="8100646" y="3539225"/>
            <a:ext cx="484500" cy="91800"/>
          </a:xfrm>
          <a:prstGeom prst="bentConnector3">
            <a:avLst>
              <a:gd fmla="val 50012" name="adj1"/>
            </a:avLst>
          </a:prstGeom>
          <a:noFill/>
          <a:ln cap="flat" cmpd="sng" w="9525">
            <a:solidFill>
              <a:schemeClr val="lt1"/>
            </a:solidFill>
            <a:prstDash val="solid"/>
            <a:round/>
            <a:headEnd len="med" w="med" type="none"/>
            <a:tailEnd len="med" w="med" type="none"/>
          </a:ln>
        </p:spPr>
      </p:cxnSp>
      <p:sp>
        <p:nvSpPr>
          <p:cNvPr id="161" name="Google Shape;161;p19"/>
          <p:cNvSpPr/>
          <p:nvPr/>
        </p:nvSpPr>
        <p:spPr>
          <a:xfrm>
            <a:off x="583650" y="3267378"/>
            <a:ext cx="7757825" cy="1097150"/>
          </a:xfrm>
          <a:custGeom>
            <a:rect b="b" l="l" r="r" t="t"/>
            <a:pathLst>
              <a:path extrusionOk="0" h="43886" w="310313">
                <a:moveTo>
                  <a:pt x="0" y="24948"/>
                </a:moveTo>
                <a:cubicBezTo>
                  <a:pt x="5918" y="20814"/>
                  <a:pt x="22130" y="1277"/>
                  <a:pt x="35506" y="142"/>
                </a:cubicBezTo>
                <a:cubicBezTo>
                  <a:pt x="48882" y="-993"/>
                  <a:pt x="64447" y="11734"/>
                  <a:pt x="80254" y="18138"/>
                </a:cubicBezTo>
                <a:cubicBezTo>
                  <a:pt x="96062" y="24542"/>
                  <a:pt x="111301" y="34675"/>
                  <a:pt x="130351" y="38566"/>
                </a:cubicBezTo>
                <a:cubicBezTo>
                  <a:pt x="149401" y="42457"/>
                  <a:pt x="175990" y="46349"/>
                  <a:pt x="194554" y="41485"/>
                </a:cubicBezTo>
                <a:cubicBezTo>
                  <a:pt x="213118" y="36621"/>
                  <a:pt x="222440" y="10599"/>
                  <a:pt x="241733" y="9383"/>
                </a:cubicBezTo>
                <a:cubicBezTo>
                  <a:pt x="261026" y="8167"/>
                  <a:pt x="298883" y="30055"/>
                  <a:pt x="310313" y="34189"/>
                </a:cubicBezTo>
              </a:path>
            </a:pathLst>
          </a:custGeom>
          <a:noFill/>
          <a:ln cap="flat" cmpd="sng" w="19050">
            <a:solidFill>
              <a:schemeClr val="lt1"/>
            </a:solidFill>
            <a:prstDash val="solid"/>
            <a:round/>
            <a:headEnd len="med" w="med" type="none"/>
            <a:tailEnd len="med" w="med" type="none"/>
          </a:ln>
        </p:spPr>
      </p:sp>
      <p:sp>
        <p:nvSpPr>
          <p:cNvPr id="162" name="Google Shape;162;p19"/>
          <p:cNvSpPr/>
          <p:nvPr/>
        </p:nvSpPr>
        <p:spPr>
          <a:xfrm>
            <a:off x="291825" y="3685775"/>
            <a:ext cx="283200" cy="283200"/>
          </a:xfrm>
          <a:prstGeom prst="rect">
            <a:avLst/>
          </a:prstGeom>
          <a:noFill/>
          <a:ln cap="flat" cmpd="sng" w="9525">
            <a:solidFill>
              <a:schemeClr val="lt1"/>
            </a:solidFill>
            <a:prstDash val="solid"/>
            <a:round/>
            <a:headEnd len="sm" w="sm" type="none"/>
            <a:tailEnd len="sm" w="sm" type="none"/>
          </a:ln>
        </p:spPr>
      </p:sp>
      <p:sp>
        <p:nvSpPr>
          <p:cNvPr id="163" name="Google Shape;163;p19"/>
          <p:cNvSpPr/>
          <p:nvPr/>
        </p:nvSpPr>
        <p:spPr>
          <a:xfrm>
            <a:off x="291825" y="3685775"/>
            <a:ext cx="283200" cy="283200"/>
          </a:xfrm>
          <a:prstGeom prst="rect">
            <a:avLst/>
          </a:prstGeom>
          <a:noFill/>
          <a:ln cap="flat" cmpd="sng" w="9525">
            <a:solidFill>
              <a:schemeClr val="lt1"/>
            </a:solidFill>
            <a:prstDash val="solid"/>
            <a:round/>
            <a:headEnd len="sm" w="sm" type="none"/>
            <a:tailEnd len="sm" w="sm" type="none"/>
          </a:ln>
        </p:spPr>
      </p:sp>
      <p:sp>
        <p:nvSpPr>
          <p:cNvPr id="164" name="Google Shape;164;p19"/>
          <p:cNvSpPr/>
          <p:nvPr/>
        </p:nvSpPr>
        <p:spPr>
          <a:xfrm>
            <a:off x="1331850" y="2963549"/>
            <a:ext cx="283200" cy="283200"/>
          </a:xfrm>
          <a:prstGeom prst="rect">
            <a:avLst/>
          </a:prstGeom>
          <a:noFill/>
          <a:ln cap="flat" cmpd="sng" w="9525">
            <a:solidFill>
              <a:schemeClr val="lt1"/>
            </a:solidFill>
            <a:prstDash val="solid"/>
            <a:round/>
            <a:headEnd len="sm" w="sm" type="none"/>
            <a:tailEnd len="sm" w="sm" type="none"/>
          </a:ln>
        </p:spPr>
      </p:sp>
      <p:pic>
        <p:nvPicPr>
          <p:cNvPr id="165" name="Google Shape;165;p19"/>
          <p:cNvPicPr preferRelativeResize="0"/>
          <p:nvPr/>
        </p:nvPicPr>
        <p:blipFill>
          <a:blip r:embed="rId3">
            <a:alphaModFix/>
          </a:blip>
          <a:stretch>
            <a:fillRect/>
          </a:stretch>
        </p:blipFill>
        <p:spPr>
          <a:xfrm>
            <a:off x="167325" y="3532775"/>
            <a:ext cx="546900" cy="546900"/>
          </a:xfrm>
          <a:prstGeom prst="rect">
            <a:avLst/>
          </a:prstGeom>
          <a:noFill/>
          <a:ln>
            <a:noFill/>
          </a:ln>
        </p:spPr>
      </p:pic>
      <p:pic>
        <p:nvPicPr>
          <p:cNvPr id="166" name="Google Shape;166;p19"/>
          <p:cNvPicPr preferRelativeResize="0"/>
          <p:nvPr/>
        </p:nvPicPr>
        <p:blipFill>
          <a:blip r:embed="rId4">
            <a:alphaModFix/>
          </a:blip>
          <a:stretch>
            <a:fillRect/>
          </a:stretch>
        </p:blipFill>
        <p:spPr>
          <a:xfrm>
            <a:off x="6187075" y="3037649"/>
            <a:ext cx="597930" cy="546900"/>
          </a:xfrm>
          <a:prstGeom prst="rect">
            <a:avLst/>
          </a:prstGeom>
          <a:noFill/>
          <a:ln>
            <a:noFill/>
          </a:ln>
        </p:spPr>
      </p:pic>
      <p:pic>
        <p:nvPicPr>
          <p:cNvPr id="167" name="Google Shape;167;p19"/>
          <p:cNvPicPr preferRelativeResize="0"/>
          <p:nvPr/>
        </p:nvPicPr>
        <p:blipFill>
          <a:blip r:embed="rId5">
            <a:alphaModFix/>
          </a:blip>
          <a:stretch>
            <a:fillRect/>
          </a:stretch>
        </p:blipFill>
        <p:spPr>
          <a:xfrm>
            <a:off x="8116874" y="3728855"/>
            <a:ext cx="546900" cy="456656"/>
          </a:xfrm>
          <a:prstGeom prst="rect">
            <a:avLst/>
          </a:prstGeom>
          <a:noFill/>
          <a:ln>
            <a:noFill/>
          </a:ln>
        </p:spPr>
      </p:pic>
      <p:pic>
        <p:nvPicPr>
          <p:cNvPr id="168" name="Google Shape;168;p19"/>
          <p:cNvPicPr preferRelativeResize="0"/>
          <p:nvPr/>
        </p:nvPicPr>
        <p:blipFill>
          <a:blip r:embed="rId6">
            <a:alphaModFix/>
          </a:blip>
          <a:stretch>
            <a:fillRect/>
          </a:stretch>
        </p:blipFill>
        <p:spPr>
          <a:xfrm>
            <a:off x="4241375" y="3882226"/>
            <a:ext cx="683225" cy="597600"/>
          </a:xfrm>
          <a:prstGeom prst="rect">
            <a:avLst/>
          </a:prstGeom>
          <a:noFill/>
          <a:ln>
            <a:noFill/>
          </a:ln>
        </p:spPr>
      </p:pic>
      <p:pic>
        <p:nvPicPr>
          <p:cNvPr id="169" name="Google Shape;169;p19"/>
          <p:cNvPicPr preferRelativeResize="0"/>
          <p:nvPr/>
        </p:nvPicPr>
        <p:blipFill>
          <a:blip r:embed="rId4">
            <a:alphaModFix/>
          </a:blip>
          <a:stretch>
            <a:fillRect/>
          </a:stretch>
        </p:blipFill>
        <p:spPr>
          <a:xfrm>
            <a:off x="1263900" y="2901688"/>
            <a:ext cx="419100" cy="438150"/>
          </a:xfrm>
          <a:prstGeom prst="rect">
            <a:avLst/>
          </a:prstGeom>
          <a:noFill/>
          <a:ln>
            <a:noFill/>
          </a:ln>
        </p:spPr>
      </p:pic>
      <p:pic>
        <p:nvPicPr>
          <p:cNvPr id="170" name="Google Shape;170;p19"/>
          <p:cNvPicPr preferRelativeResize="0"/>
          <p:nvPr/>
        </p:nvPicPr>
        <p:blipFill>
          <a:blip r:embed="rId5">
            <a:alphaModFix/>
          </a:blip>
          <a:stretch>
            <a:fillRect/>
          </a:stretch>
        </p:blipFill>
        <p:spPr>
          <a:xfrm>
            <a:off x="2821175" y="3558625"/>
            <a:ext cx="419100" cy="400050"/>
          </a:xfrm>
          <a:prstGeom prst="rect">
            <a:avLst/>
          </a:prstGeom>
          <a:noFill/>
          <a:ln>
            <a:noFill/>
          </a:ln>
        </p:spPr>
      </p:pic>
      <p:pic>
        <p:nvPicPr>
          <p:cNvPr id="171" name="Google Shape;171;p19"/>
          <p:cNvPicPr preferRelativeResize="0"/>
          <p:nvPr/>
        </p:nvPicPr>
        <p:blipFill>
          <a:blip r:embed="rId7">
            <a:alphaModFix/>
          </a:blip>
          <a:stretch>
            <a:fillRect/>
          </a:stretch>
        </p:blipFill>
        <p:spPr>
          <a:xfrm>
            <a:off x="243527" y="643325"/>
            <a:ext cx="729579" cy="729600"/>
          </a:xfrm>
          <a:prstGeom prst="rect">
            <a:avLst/>
          </a:prstGeom>
          <a:noFill/>
          <a:ln cap="flat" cmpd="sng" w="9525">
            <a:solidFill>
              <a:schemeClr val="lt1"/>
            </a:solidFill>
            <a:prstDash val="solid"/>
            <a:round/>
            <a:headEnd len="sm" w="sm" type="none"/>
            <a:tailEnd len="sm" w="sm" type="none"/>
          </a:ln>
        </p:spPr>
      </p:pic>
      <p:pic>
        <p:nvPicPr>
          <p:cNvPr id="172" name="Google Shape;172;p19"/>
          <p:cNvPicPr preferRelativeResize="0"/>
          <p:nvPr/>
        </p:nvPicPr>
        <p:blipFill>
          <a:blip r:embed="rId8">
            <a:alphaModFix/>
          </a:blip>
          <a:stretch>
            <a:fillRect/>
          </a:stretch>
        </p:blipFill>
        <p:spPr>
          <a:xfrm>
            <a:off x="8614277" y="152400"/>
            <a:ext cx="361371" cy="369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6" name="Shape 176"/>
        <p:cNvGrpSpPr/>
        <p:nvPr/>
      </p:nvGrpSpPr>
      <p:grpSpPr>
        <a:xfrm>
          <a:off x="0" y="0"/>
          <a:ext cx="0" cy="0"/>
          <a:chOff x="0" y="0"/>
          <a:chExt cx="0" cy="0"/>
        </a:xfrm>
      </p:grpSpPr>
      <p:sp>
        <p:nvSpPr>
          <p:cNvPr id="177" name="Google Shape;177;p20"/>
          <p:cNvSpPr/>
          <p:nvPr/>
        </p:nvSpPr>
        <p:spPr>
          <a:xfrm>
            <a:off x="9000" y="0"/>
            <a:ext cx="97800" cy="51435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8" name="Google Shape;178;p20"/>
          <p:cNvSpPr/>
          <p:nvPr/>
        </p:nvSpPr>
        <p:spPr>
          <a:xfrm>
            <a:off x="9037200" y="0"/>
            <a:ext cx="97800" cy="51435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9" name="Google Shape;179;p20"/>
          <p:cNvSpPr/>
          <p:nvPr/>
        </p:nvSpPr>
        <p:spPr>
          <a:xfrm>
            <a:off x="106800" y="0"/>
            <a:ext cx="8930400" cy="978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0" name="Google Shape;180;p20"/>
          <p:cNvSpPr/>
          <p:nvPr/>
        </p:nvSpPr>
        <p:spPr>
          <a:xfrm>
            <a:off x="106800" y="5045700"/>
            <a:ext cx="8930400" cy="978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1" name="Google Shape;181;p20"/>
          <p:cNvSpPr txBox="1"/>
          <p:nvPr/>
        </p:nvSpPr>
        <p:spPr>
          <a:xfrm>
            <a:off x="222475" y="195775"/>
            <a:ext cx="3479400" cy="26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Medium"/>
                <a:ea typeface="Roboto Medium"/>
                <a:cs typeface="Roboto Medium"/>
                <a:sym typeface="Roboto Medium"/>
              </a:rPr>
              <a:t>PRODUCT RECOMMENDATION -1</a:t>
            </a:r>
            <a:endParaRPr>
              <a:latin typeface="Roboto Medium"/>
              <a:ea typeface="Roboto Medium"/>
              <a:cs typeface="Roboto Medium"/>
              <a:sym typeface="Roboto Medium"/>
            </a:endParaRPr>
          </a:p>
        </p:txBody>
      </p:sp>
      <p:cxnSp>
        <p:nvCxnSpPr>
          <p:cNvPr id="182" name="Google Shape;182;p20"/>
          <p:cNvCxnSpPr/>
          <p:nvPr/>
        </p:nvCxnSpPr>
        <p:spPr>
          <a:xfrm flipH="1" rot="10800000">
            <a:off x="302550" y="507325"/>
            <a:ext cx="2723100" cy="17700"/>
          </a:xfrm>
          <a:prstGeom prst="straightConnector1">
            <a:avLst/>
          </a:prstGeom>
          <a:noFill/>
          <a:ln cap="flat" cmpd="sng" w="28575">
            <a:solidFill>
              <a:srgbClr val="374151"/>
            </a:solidFill>
            <a:prstDash val="solid"/>
            <a:round/>
            <a:headEnd len="med" w="med" type="none"/>
            <a:tailEnd len="med" w="med" type="none"/>
          </a:ln>
        </p:spPr>
      </p:cxnSp>
      <p:sp>
        <p:nvSpPr>
          <p:cNvPr id="183" name="Google Shape;183;p20"/>
          <p:cNvSpPr txBox="1"/>
          <p:nvPr/>
        </p:nvSpPr>
        <p:spPr>
          <a:xfrm>
            <a:off x="222475" y="767775"/>
            <a:ext cx="3314700" cy="834000"/>
          </a:xfrm>
          <a:prstGeom prst="rect">
            <a:avLst/>
          </a:prstGeom>
          <a:noFill/>
          <a:ln cap="flat" cmpd="sng" w="9525">
            <a:solidFill>
              <a:srgbClr val="FF0000"/>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chemeClr val="accent1"/>
                </a:solidFill>
                <a:latin typeface="Calibri"/>
                <a:ea typeface="Calibri"/>
                <a:cs typeface="Calibri"/>
                <a:sym typeface="Calibri"/>
              </a:rPr>
              <a:t>FEATURE</a:t>
            </a:r>
            <a:r>
              <a:rPr lang="en">
                <a:latin typeface="Calibri"/>
                <a:ea typeface="Calibri"/>
                <a:cs typeface="Calibri"/>
                <a:sym typeface="Calibri"/>
              </a:rPr>
              <a:t> - </a:t>
            </a:r>
            <a:r>
              <a:rPr lang="en" sz="1000">
                <a:latin typeface="Calibri"/>
                <a:ea typeface="Calibri"/>
                <a:cs typeface="Calibri"/>
                <a:sym typeface="Calibri"/>
              </a:rPr>
              <a:t>A “Citation Analysis Feature” which will make it mandatory for the users sharing news, research or any cited information tagged to </a:t>
            </a:r>
            <a:r>
              <a:rPr lang="en" sz="1000">
                <a:latin typeface="Calibri"/>
                <a:ea typeface="Calibri"/>
                <a:cs typeface="Calibri"/>
                <a:sym typeface="Calibri"/>
              </a:rPr>
              <a:t>labels</a:t>
            </a:r>
            <a:r>
              <a:rPr lang="en" sz="1000">
                <a:latin typeface="Calibri"/>
                <a:ea typeface="Calibri"/>
                <a:cs typeface="Calibri"/>
                <a:sym typeface="Calibri"/>
              </a:rPr>
              <a:t> - News, Research, etc. to share the valid source link.</a:t>
            </a:r>
            <a:endParaRPr sz="1000">
              <a:latin typeface="Calibri"/>
              <a:ea typeface="Calibri"/>
              <a:cs typeface="Calibri"/>
              <a:sym typeface="Calibri"/>
            </a:endParaRPr>
          </a:p>
        </p:txBody>
      </p:sp>
      <p:sp>
        <p:nvSpPr>
          <p:cNvPr id="184" name="Google Shape;184;p20"/>
          <p:cNvSpPr txBox="1"/>
          <p:nvPr/>
        </p:nvSpPr>
        <p:spPr>
          <a:xfrm>
            <a:off x="222475" y="2605425"/>
            <a:ext cx="3314700" cy="834000"/>
          </a:xfrm>
          <a:prstGeom prst="rect">
            <a:avLst/>
          </a:prstGeom>
          <a:noFill/>
          <a:ln cap="flat" cmpd="sng" w="9525">
            <a:solidFill>
              <a:srgbClr val="FF0000"/>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chemeClr val="accent1"/>
                </a:solidFill>
                <a:latin typeface="Calibri"/>
                <a:ea typeface="Calibri"/>
                <a:cs typeface="Calibri"/>
                <a:sym typeface="Calibri"/>
              </a:rPr>
              <a:t>VALUE PROPOSITION TO USERS</a:t>
            </a:r>
            <a:r>
              <a:rPr lang="en">
                <a:latin typeface="Calibri"/>
                <a:ea typeface="Calibri"/>
                <a:cs typeface="Calibri"/>
                <a:sym typeface="Calibri"/>
              </a:rPr>
              <a:t> - </a:t>
            </a:r>
            <a:r>
              <a:rPr lang="en" sz="1000">
                <a:latin typeface="Calibri"/>
                <a:ea typeface="Calibri"/>
                <a:cs typeface="Calibri"/>
                <a:sym typeface="Calibri"/>
              </a:rPr>
              <a:t>This feature will ensure that the users share as well as consume information such as news articles, research papers with a credible source and will help contain spread of misinformation.</a:t>
            </a:r>
            <a:endParaRPr sz="1000">
              <a:latin typeface="Calibri"/>
              <a:ea typeface="Calibri"/>
              <a:cs typeface="Calibri"/>
              <a:sym typeface="Calibri"/>
            </a:endParaRPr>
          </a:p>
        </p:txBody>
      </p:sp>
      <p:sp>
        <p:nvSpPr>
          <p:cNvPr id="185" name="Google Shape;185;p20"/>
          <p:cNvSpPr txBox="1"/>
          <p:nvPr/>
        </p:nvSpPr>
        <p:spPr>
          <a:xfrm>
            <a:off x="222475" y="1686588"/>
            <a:ext cx="3314700" cy="834000"/>
          </a:xfrm>
          <a:prstGeom prst="rect">
            <a:avLst/>
          </a:prstGeom>
          <a:noFill/>
          <a:ln cap="flat" cmpd="sng" w="9525">
            <a:solidFill>
              <a:srgbClr val="FF0000"/>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chemeClr val="accent1"/>
                </a:solidFill>
                <a:latin typeface="Calibri"/>
                <a:ea typeface="Calibri"/>
                <a:cs typeface="Calibri"/>
                <a:sym typeface="Calibri"/>
              </a:rPr>
              <a:t>INSIGHTS</a:t>
            </a:r>
            <a:r>
              <a:rPr lang="en">
                <a:latin typeface="Calibri"/>
                <a:ea typeface="Calibri"/>
                <a:cs typeface="Calibri"/>
                <a:sym typeface="Calibri"/>
              </a:rPr>
              <a:t> - </a:t>
            </a:r>
            <a:r>
              <a:rPr lang="en" sz="1000">
                <a:latin typeface="Calibri"/>
                <a:ea typeface="Calibri"/>
                <a:cs typeface="Calibri"/>
                <a:sym typeface="Calibri"/>
              </a:rPr>
              <a:t>Twitter is a place a lot of users come to share and consume information, but with Gen AI in full swing, it’s hard to trust the credibility of the platform.</a:t>
            </a:r>
            <a:endParaRPr sz="1000">
              <a:latin typeface="Calibri"/>
              <a:ea typeface="Calibri"/>
              <a:cs typeface="Calibri"/>
              <a:sym typeface="Calibri"/>
            </a:endParaRPr>
          </a:p>
        </p:txBody>
      </p:sp>
      <p:sp>
        <p:nvSpPr>
          <p:cNvPr id="186" name="Google Shape;186;p20"/>
          <p:cNvSpPr txBox="1"/>
          <p:nvPr/>
        </p:nvSpPr>
        <p:spPr>
          <a:xfrm>
            <a:off x="222475" y="3594300"/>
            <a:ext cx="3314700" cy="834000"/>
          </a:xfrm>
          <a:prstGeom prst="rect">
            <a:avLst/>
          </a:prstGeom>
          <a:noFill/>
          <a:ln cap="flat" cmpd="sng" w="9525">
            <a:solidFill>
              <a:srgbClr val="FF0000"/>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chemeClr val="accent1"/>
                </a:solidFill>
                <a:latin typeface="Calibri"/>
                <a:ea typeface="Calibri"/>
                <a:cs typeface="Calibri"/>
                <a:sym typeface="Calibri"/>
              </a:rPr>
              <a:t>SUCCESS METRICS</a:t>
            </a:r>
            <a:r>
              <a:rPr lang="en">
                <a:latin typeface="Calibri"/>
                <a:ea typeface="Calibri"/>
                <a:cs typeface="Calibri"/>
                <a:sym typeface="Calibri"/>
              </a:rPr>
              <a:t> - </a:t>
            </a:r>
            <a:endParaRPr sz="1000">
              <a:latin typeface="Calibri"/>
              <a:ea typeface="Calibri"/>
              <a:cs typeface="Calibri"/>
              <a:sym typeface="Calibri"/>
            </a:endParaRPr>
          </a:p>
          <a:p>
            <a:pPr indent="0" lvl="0" marL="0" rtl="0" algn="l">
              <a:spcBef>
                <a:spcPts val="0"/>
              </a:spcBef>
              <a:spcAft>
                <a:spcPts val="0"/>
              </a:spcAft>
              <a:buNone/>
            </a:pPr>
            <a:r>
              <a:rPr lang="en" sz="1000">
                <a:latin typeface="Calibri"/>
                <a:ea typeface="Calibri"/>
                <a:cs typeface="Calibri"/>
                <a:sym typeface="Calibri"/>
              </a:rPr>
              <a:t>DAU’s</a:t>
            </a:r>
            <a:endParaRPr sz="1000">
              <a:latin typeface="Calibri"/>
              <a:ea typeface="Calibri"/>
              <a:cs typeface="Calibri"/>
              <a:sym typeface="Calibri"/>
            </a:endParaRPr>
          </a:p>
          <a:p>
            <a:pPr indent="0" lvl="0" marL="0" rtl="0" algn="l">
              <a:spcBef>
                <a:spcPts val="0"/>
              </a:spcBef>
              <a:spcAft>
                <a:spcPts val="0"/>
              </a:spcAft>
              <a:buNone/>
            </a:pPr>
            <a:r>
              <a:rPr lang="en" sz="1000">
                <a:latin typeface="Calibri"/>
                <a:ea typeface="Calibri"/>
                <a:cs typeface="Calibri"/>
                <a:sym typeface="Calibri"/>
              </a:rPr>
              <a:t>Number of posts per user</a:t>
            </a:r>
            <a:endParaRPr sz="1000">
              <a:latin typeface="Calibri"/>
              <a:ea typeface="Calibri"/>
              <a:cs typeface="Calibri"/>
              <a:sym typeface="Calibri"/>
            </a:endParaRPr>
          </a:p>
          <a:p>
            <a:pPr indent="0" lvl="0" marL="0" rtl="0" algn="l">
              <a:spcBef>
                <a:spcPts val="0"/>
              </a:spcBef>
              <a:spcAft>
                <a:spcPts val="0"/>
              </a:spcAft>
              <a:buNone/>
            </a:pPr>
            <a:r>
              <a:rPr lang="en" sz="1000">
                <a:latin typeface="Calibri"/>
                <a:ea typeface="Calibri"/>
                <a:cs typeface="Calibri"/>
                <a:sym typeface="Calibri"/>
              </a:rPr>
              <a:t>Average user session time</a:t>
            </a:r>
            <a:endParaRPr sz="1000">
              <a:latin typeface="Calibri"/>
              <a:ea typeface="Calibri"/>
              <a:cs typeface="Calibri"/>
              <a:sym typeface="Calibri"/>
            </a:endParaRPr>
          </a:p>
        </p:txBody>
      </p:sp>
      <p:pic>
        <p:nvPicPr>
          <p:cNvPr id="187" name="Google Shape;187;p20"/>
          <p:cNvPicPr preferRelativeResize="0"/>
          <p:nvPr/>
        </p:nvPicPr>
        <p:blipFill>
          <a:blip r:embed="rId3">
            <a:alphaModFix/>
          </a:blip>
          <a:stretch>
            <a:fillRect/>
          </a:stretch>
        </p:blipFill>
        <p:spPr>
          <a:xfrm>
            <a:off x="3689575" y="822200"/>
            <a:ext cx="5195225" cy="3258823"/>
          </a:xfrm>
          <a:prstGeom prst="rect">
            <a:avLst/>
          </a:prstGeom>
          <a:noFill/>
          <a:ln>
            <a:noFill/>
          </a:ln>
        </p:spPr>
      </p:pic>
      <p:pic>
        <p:nvPicPr>
          <p:cNvPr id="188" name="Google Shape;188;p20"/>
          <p:cNvPicPr preferRelativeResize="0"/>
          <p:nvPr/>
        </p:nvPicPr>
        <p:blipFill>
          <a:blip r:embed="rId4">
            <a:alphaModFix/>
          </a:blip>
          <a:stretch>
            <a:fillRect/>
          </a:stretch>
        </p:blipFill>
        <p:spPr>
          <a:xfrm>
            <a:off x="8617620" y="174098"/>
            <a:ext cx="343380" cy="3509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2" name="Shape 192"/>
        <p:cNvGrpSpPr/>
        <p:nvPr/>
      </p:nvGrpSpPr>
      <p:grpSpPr>
        <a:xfrm>
          <a:off x="0" y="0"/>
          <a:ext cx="0" cy="0"/>
          <a:chOff x="0" y="0"/>
          <a:chExt cx="0" cy="0"/>
        </a:xfrm>
      </p:grpSpPr>
      <p:sp>
        <p:nvSpPr>
          <p:cNvPr id="193" name="Google Shape;193;p21"/>
          <p:cNvSpPr/>
          <p:nvPr/>
        </p:nvSpPr>
        <p:spPr>
          <a:xfrm>
            <a:off x="9000" y="0"/>
            <a:ext cx="97800" cy="51435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4" name="Google Shape;194;p21"/>
          <p:cNvSpPr/>
          <p:nvPr/>
        </p:nvSpPr>
        <p:spPr>
          <a:xfrm>
            <a:off x="9037200" y="0"/>
            <a:ext cx="97800" cy="51435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5" name="Google Shape;195;p21"/>
          <p:cNvSpPr/>
          <p:nvPr/>
        </p:nvSpPr>
        <p:spPr>
          <a:xfrm>
            <a:off x="106800" y="0"/>
            <a:ext cx="8930400" cy="978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6" name="Google Shape;196;p21"/>
          <p:cNvSpPr/>
          <p:nvPr/>
        </p:nvSpPr>
        <p:spPr>
          <a:xfrm>
            <a:off x="106800" y="5045700"/>
            <a:ext cx="8930400" cy="978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7" name="Google Shape;197;p21"/>
          <p:cNvSpPr txBox="1"/>
          <p:nvPr/>
        </p:nvSpPr>
        <p:spPr>
          <a:xfrm>
            <a:off x="222475" y="195775"/>
            <a:ext cx="3479400" cy="2670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Medium"/>
                <a:ea typeface="Roboto Medium"/>
                <a:cs typeface="Roboto Medium"/>
                <a:sym typeface="Roboto Medium"/>
              </a:rPr>
              <a:t>PRODUCT RECOMMENDATION -2</a:t>
            </a:r>
            <a:endParaRPr>
              <a:latin typeface="Roboto Medium"/>
              <a:ea typeface="Roboto Medium"/>
              <a:cs typeface="Roboto Medium"/>
              <a:sym typeface="Roboto Medium"/>
            </a:endParaRPr>
          </a:p>
        </p:txBody>
      </p:sp>
      <p:cxnSp>
        <p:nvCxnSpPr>
          <p:cNvPr id="198" name="Google Shape;198;p21"/>
          <p:cNvCxnSpPr/>
          <p:nvPr/>
        </p:nvCxnSpPr>
        <p:spPr>
          <a:xfrm flipH="1" rot="10800000">
            <a:off x="302550" y="507325"/>
            <a:ext cx="2723100" cy="17700"/>
          </a:xfrm>
          <a:prstGeom prst="straightConnector1">
            <a:avLst/>
          </a:prstGeom>
          <a:noFill/>
          <a:ln cap="flat" cmpd="sng" w="28575">
            <a:solidFill>
              <a:srgbClr val="374151"/>
            </a:solidFill>
            <a:prstDash val="solid"/>
            <a:round/>
            <a:headEnd len="med" w="med" type="none"/>
            <a:tailEnd len="med" w="med" type="none"/>
          </a:ln>
        </p:spPr>
      </p:cxnSp>
      <p:sp>
        <p:nvSpPr>
          <p:cNvPr id="199" name="Google Shape;199;p21"/>
          <p:cNvSpPr txBox="1"/>
          <p:nvPr/>
        </p:nvSpPr>
        <p:spPr>
          <a:xfrm>
            <a:off x="222475" y="767775"/>
            <a:ext cx="3314700" cy="834000"/>
          </a:xfrm>
          <a:prstGeom prst="rect">
            <a:avLst/>
          </a:prstGeom>
          <a:noFill/>
          <a:ln cap="flat" cmpd="sng" w="9525">
            <a:solidFill>
              <a:srgbClr val="FF0000"/>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chemeClr val="accent1"/>
                </a:solidFill>
                <a:latin typeface="Calibri"/>
                <a:ea typeface="Calibri"/>
                <a:cs typeface="Calibri"/>
                <a:sym typeface="Calibri"/>
              </a:rPr>
              <a:t>FEATURE</a:t>
            </a:r>
            <a:r>
              <a:rPr lang="en">
                <a:latin typeface="Calibri"/>
                <a:ea typeface="Calibri"/>
                <a:cs typeface="Calibri"/>
                <a:sym typeface="Calibri"/>
              </a:rPr>
              <a:t> - </a:t>
            </a:r>
            <a:r>
              <a:rPr lang="en" sz="1000">
                <a:latin typeface="Calibri"/>
                <a:ea typeface="Calibri"/>
                <a:cs typeface="Calibri"/>
                <a:sym typeface="Calibri"/>
              </a:rPr>
              <a:t>A “Link Checker Feature” which will ensure that the links shared are from trusted or </a:t>
            </a:r>
            <a:r>
              <a:rPr lang="en" sz="1000">
                <a:latin typeface="Calibri"/>
                <a:ea typeface="Calibri"/>
                <a:cs typeface="Calibri"/>
                <a:sym typeface="Calibri"/>
              </a:rPr>
              <a:t>credible</a:t>
            </a:r>
            <a:r>
              <a:rPr lang="en" sz="1000">
                <a:latin typeface="Calibri"/>
                <a:ea typeface="Calibri"/>
                <a:cs typeface="Calibri"/>
                <a:sym typeface="Calibri"/>
              </a:rPr>
              <a:t> sources. </a:t>
            </a:r>
            <a:endParaRPr sz="1000">
              <a:latin typeface="Calibri"/>
              <a:ea typeface="Calibri"/>
              <a:cs typeface="Calibri"/>
              <a:sym typeface="Calibri"/>
            </a:endParaRPr>
          </a:p>
        </p:txBody>
      </p:sp>
      <p:sp>
        <p:nvSpPr>
          <p:cNvPr id="200" name="Google Shape;200;p21"/>
          <p:cNvSpPr txBox="1"/>
          <p:nvPr/>
        </p:nvSpPr>
        <p:spPr>
          <a:xfrm>
            <a:off x="222475" y="2605425"/>
            <a:ext cx="3314700" cy="834000"/>
          </a:xfrm>
          <a:prstGeom prst="rect">
            <a:avLst/>
          </a:prstGeom>
          <a:noFill/>
          <a:ln cap="flat" cmpd="sng" w="9525">
            <a:solidFill>
              <a:srgbClr val="FF0000"/>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chemeClr val="accent1"/>
                </a:solidFill>
                <a:latin typeface="Calibri"/>
                <a:ea typeface="Calibri"/>
                <a:cs typeface="Calibri"/>
                <a:sym typeface="Calibri"/>
              </a:rPr>
              <a:t>VALUE PROPOSITION TO USERS</a:t>
            </a:r>
            <a:r>
              <a:rPr lang="en">
                <a:latin typeface="Calibri"/>
                <a:ea typeface="Calibri"/>
                <a:cs typeface="Calibri"/>
                <a:sym typeface="Calibri"/>
              </a:rPr>
              <a:t> - </a:t>
            </a:r>
            <a:r>
              <a:rPr lang="en" sz="1000">
                <a:latin typeface="Calibri"/>
                <a:ea typeface="Calibri"/>
                <a:cs typeface="Calibri"/>
                <a:sym typeface="Calibri"/>
              </a:rPr>
              <a:t>This feature will ensure that the links shared or tweeted are credible, reducing probability of frauds and hence will improve the trust factor of users.</a:t>
            </a:r>
            <a:endParaRPr sz="1000">
              <a:latin typeface="Calibri"/>
              <a:ea typeface="Calibri"/>
              <a:cs typeface="Calibri"/>
              <a:sym typeface="Calibri"/>
            </a:endParaRPr>
          </a:p>
        </p:txBody>
      </p:sp>
      <p:sp>
        <p:nvSpPr>
          <p:cNvPr id="201" name="Google Shape;201;p21"/>
          <p:cNvSpPr txBox="1"/>
          <p:nvPr/>
        </p:nvSpPr>
        <p:spPr>
          <a:xfrm>
            <a:off x="222475" y="1686588"/>
            <a:ext cx="3314700" cy="834000"/>
          </a:xfrm>
          <a:prstGeom prst="rect">
            <a:avLst/>
          </a:prstGeom>
          <a:noFill/>
          <a:ln cap="flat" cmpd="sng" w="9525">
            <a:solidFill>
              <a:srgbClr val="FF0000"/>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chemeClr val="accent1"/>
                </a:solidFill>
                <a:latin typeface="Calibri"/>
                <a:ea typeface="Calibri"/>
                <a:cs typeface="Calibri"/>
                <a:sym typeface="Calibri"/>
              </a:rPr>
              <a:t>INSIGHTS</a:t>
            </a:r>
            <a:r>
              <a:rPr lang="en">
                <a:latin typeface="Calibri"/>
                <a:ea typeface="Calibri"/>
                <a:cs typeface="Calibri"/>
                <a:sym typeface="Calibri"/>
              </a:rPr>
              <a:t> - </a:t>
            </a:r>
            <a:r>
              <a:rPr lang="en" sz="1000">
                <a:latin typeface="Calibri"/>
                <a:ea typeface="Calibri"/>
                <a:cs typeface="Calibri"/>
                <a:sym typeface="Calibri"/>
              </a:rPr>
              <a:t>While some percentage of users do share the link to certain articles, there is no way to ensure the links are whitelisted or from trusted sources, putting the credibility of the platform on risk.</a:t>
            </a:r>
            <a:endParaRPr sz="1000">
              <a:latin typeface="Calibri"/>
              <a:ea typeface="Calibri"/>
              <a:cs typeface="Calibri"/>
              <a:sym typeface="Calibri"/>
            </a:endParaRPr>
          </a:p>
        </p:txBody>
      </p:sp>
      <p:sp>
        <p:nvSpPr>
          <p:cNvPr id="202" name="Google Shape;202;p21"/>
          <p:cNvSpPr txBox="1"/>
          <p:nvPr/>
        </p:nvSpPr>
        <p:spPr>
          <a:xfrm>
            <a:off x="222475" y="3594300"/>
            <a:ext cx="3314700" cy="834000"/>
          </a:xfrm>
          <a:prstGeom prst="rect">
            <a:avLst/>
          </a:prstGeom>
          <a:noFill/>
          <a:ln cap="flat" cmpd="sng" w="9525">
            <a:solidFill>
              <a:srgbClr val="FF0000"/>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chemeClr val="accent1"/>
                </a:solidFill>
                <a:latin typeface="Calibri"/>
                <a:ea typeface="Calibri"/>
                <a:cs typeface="Calibri"/>
                <a:sym typeface="Calibri"/>
              </a:rPr>
              <a:t>SUCCESS METRICS</a:t>
            </a:r>
            <a:r>
              <a:rPr lang="en">
                <a:latin typeface="Calibri"/>
                <a:ea typeface="Calibri"/>
                <a:cs typeface="Calibri"/>
                <a:sym typeface="Calibri"/>
              </a:rPr>
              <a:t> - </a:t>
            </a:r>
            <a:endParaRPr sz="1000">
              <a:latin typeface="Calibri"/>
              <a:ea typeface="Calibri"/>
              <a:cs typeface="Calibri"/>
              <a:sym typeface="Calibri"/>
            </a:endParaRPr>
          </a:p>
          <a:p>
            <a:pPr indent="0" lvl="0" marL="0" rtl="0" algn="l">
              <a:spcBef>
                <a:spcPts val="0"/>
              </a:spcBef>
              <a:spcAft>
                <a:spcPts val="0"/>
              </a:spcAft>
              <a:buNone/>
            </a:pPr>
            <a:r>
              <a:rPr lang="en" sz="1000">
                <a:latin typeface="Calibri"/>
                <a:ea typeface="Calibri"/>
                <a:cs typeface="Calibri"/>
                <a:sym typeface="Calibri"/>
              </a:rPr>
              <a:t>DAU’s</a:t>
            </a:r>
            <a:endParaRPr sz="1000">
              <a:latin typeface="Calibri"/>
              <a:ea typeface="Calibri"/>
              <a:cs typeface="Calibri"/>
              <a:sym typeface="Calibri"/>
            </a:endParaRPr>
          </a:p>
          <a:p>
            <a:pPr indent="0" lvl="0" marL="0" rtl="0" algn="l">
              <a:spcBef>
                <a:spcPts val="0"/>
              </a:spcBef>
              <a:spcAft>
                <a:spcPts val="0"/>
              </a:spcAft>
              <a:buNone/>
            </a:pPr>
            <a:r>
              <a:rPr lang="en" sz="1000">
                <a:latin typeface="Calibri"/>
                <a:ea typeface="Calibri"/>
                <a:cs typeface="Calibri"/>
                <a:sym typeface="Calibri"/>
              </a:rPr>
              <a:t>NPS</a:t>
            </a:r>
            <a:endParaRPr sz="1000">
              <a:latin typeface="Calibri"/>
              <a:ea typeface="Calibri"/>
              <a:cs typeface="Calibri"/>
              <a:sym typeface="Calibri"/>
            </a:endParaRPr>
          </a:p>
          <a:p>
            <a:pPr indent="0" lvl="0" marL="0" rtl="0" algn="l">
              <a:spcBef>
                <a:spcPts val="0"/>
              </a:spcBef>
              <a:spcAft>
                <a:spcPts val="0"/>
              </a:spcAft>
              <a:buNone/>
            </a:pPr>
            <a:r>
              <a:rPr lang="en" sz="1000">
                <a:latin typeface="Calibri"/>
                <a:ea typeface="Calibri"/>
                <a:cs typeface="Calibri"/>
                <a:sym typeface="Calibri"/>
              </a:rPr>
              <a:t>Reports per user</a:t>
            </a:r>
            <a:endParaRPr sz="1000">
              <a:latin typeface="Calibri"/>
              <a:ea typeface="Calibri"/>
              <a:cs typeface="Calibri"/>
              <a:sym typeface="Calibri"/>
            </a:endParaRPr>
          </a:p>
        </p:txBody>
      </p:sp>
      <p:pic>
        <p:nvPicPr>
          <p:cNvPr id="203" name="Google Shape;203;p21"/>
          <p:cNvPicPr preferRelativeResize="0"/>
          <p:nvPr/>
        </p:nvPicPr>
        <p:blipFill>
          <a:blip r:embed="rId3">
            <a:alphaModFix/>
          </a:blip>
          <a:stretch>
            <a:fillRect/>
          </a:stretch>
        </p:blipFill>
        <p:spPr>
          <a:xfrm>
            <a:off x="4005225" y="767775"/>
            <a:ext cx="4563917" cy="4071100"/>
          </a:xfrm>
          <a:prstGeom prst="rect">
            <a:avLst/>
          </a:prstGeom>
          <a:noFill/>
          <a:ln>
            <a:noFill/>
          </a:ln>
        </p:spPr>
      </p:pic>
      <p:pic>
        <p:nvPicPr>
          <p:cNvPr id="204" name="Google Shape;204;p21"/>
          <p:cNvPicPr preferRelativeResize="0"/>
          <p:nvPr/>
        </p:nvPicPr>
        <p:blipFill>
          <a:blip r:embed="rId4">
            <a:alphaModFix/>
          </a:blip>
          <a:stretch>
            <a:fillRect/>
          </a:stretch>
        </p:blipFill>
        <p:spPr>
          <a:xfrm>
            <a:off x="8617620" y="174098"/>
            <a:ext cx="343380" cy="3509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8" name="Shape 208"/>
        <p:cNvGrpSpPr/>
        <p:nvPr/>
      </p:nvGrpSpPr>
      <p:grpSpPr>
        <a:xfrm>
          <a:off x="0" y="0"/>
          <a:ext cx="0" cy="0"/>
          <a:chOff x="0" y="0"/>
          <a:chExt cx="0" cy="0"/>
        </a:xfrm>
      </p:grpSpPr>
      <p:sp>
        <p:nvSpPr>
          <p:cNvPr id="209" name="Google Shape;209;p22"/>
          <p:cNvSpPr/>
          <p:nvPr/>
        </p:nvSpPr>
        <p:spPr>
          <a:xfrm>
            <a:off x="9000" y="0"/>
            <a:ext cx="97800" cy="51435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0" name="Google Shape;210;p22"/>
          <p:cNvSpPr/>
          <p:nvPr/>
        </p:nvSpPr>
        <p:spPr>
          <a:xfrm>
            <a:off x="9037200" y="0"/>
            <a:ext cx="97800" cy="51435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1" name="Google Shape;211;p22"/>
          <p:cNvSpPr/>
          <p:nvPr/>
        </p:nvSpPr>
        <p:spPr>
          <a:xfrm>
            <a:off x="106800" y="0"/>
            <a:ext cx="8930400" cy="978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2" name="Google Shape;212;p22"/>
          <p:cNvSpPr/>
          <p:nvPr/>
        </p:nvSpPr>
        <p:spPr>
          <a:xfrm>
            <a:off x="106800" y="5045700"/>
            <a:ext cx="8930400" cy="978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3" name="Google Shape;213;p22"/>
          <p:cNvSpPr txBox="1"/>
          <p:nvPr/>
        </p:nvSpPr>
        <p:spPr>
          <a:xfrm>
            <a:off x="222475" y="195775"/>
            <a:ext cx="3479400" cy="26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Medium"/>
                <a:ea typeface="Roboto Medium"/>
                <a:cs typeface="Roboto Medium"/>
                <a:sym typeface="Roboto Medium"/>
              </a:rPr>
              <a:t>PRODUCT RECOMMENDATION -3</a:t>
            </a:r>
            <a:endParaRPr>
              <a:latin typeface="Roboto Medium"/>
              <a:ea typeface="Roboto Medium"/>
              <a:cs typeface="Roboto Medium"/>
              <a:sym typeface="Roboto Medium"/>
            </a:endParaRPr>
          </a:p>
        </p:txBody>
      </p:sp>
      <p:cxnSp>
        <p:nvCxnSpPr>
          <p:cNvPr id="214" name="Google Shape;214;p22"/>
          <p:cNvCxnSpPr/>
          <p:nvPr/>
        </p:nvCxnSpPr>
        <p:spPr>
          <a:xfrm flipH="1" rot="10800000">
            <a:off x="302550" y="507325"/>
            <a:ext cx="2723100" cy="17700"/>
          </a:xfrm>
          <a:prstGeom prst="straightConnector1">
            <a:avLst/>
          </a:prstGeom>
          <a:noFill/>
          <a:ln cap="flat" cmpd="sng" w="28575">
            <a:solidFill>
              <a:srgbClr val="374151"/>
            </a:solidFill>
            <a:prstDash val="solid"/>
            <a:round/>
            <a:headEnd len="med" w="med" type="none"/>
            <a:tailEnd len="med" w="med" type="none"/>
          </a:ln>
        </p:spPr>
      </p:cxnSp>
      <p:sp>
        <p:nvSpPr>
          <p:cNvPr id="215" name="Google Shape;215;p22"/>
          <p:cNvSpPr txBox="1"/>
          <p:nvPr/>
        </p:nvSpPr>
        <p:spPr>
          <a:xfrm>
            <a:off x="222475" y="767775"/>
            <a:ext cx="3314700" cy="834000"/>
          </a:xfrm>
          <a:prstGeom prst="rect">
            <a:avLst/>
          </a:prstGeom>
          <a:noFill/>
          <a:ln cap="flat" cmpd="sng" w="9525">
            <a:solidFill>
              <a:srgbClr val="FF0000"/>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chemeClr val="accent1"/>
                </a:solidFill>
                <a:latin typeface="Calibri"/>
                <a:ea typeface="Calibri"/>
                <a:cs typeface="Calibri"/>
                <a:sym typeface="Calibri"/>
              </a:rPr>
              <a:t>FEATURE</a:t>
            </a:r>
            <a:r>
              <a:rPr lang="en">
                <a:latin typeface="Calibri"/>
                <a:ea typeface="Calibri"/>
                <a:cs typeface="Calibri"/>
                <a:sym typeface="Calibri"/>
              </a:rPr>
              <a:t> - </a:t>
            </a:r>
            <a:r>
              <a:rPr lang="en" sz="1000">
                <a:latin typeface="Calibri"/>
                <a:ea typeface="Calibri"/>
                <a:cs typeface="Calibri"/>
                <a:sym typeface="Calibri"/>
              </a:rPr>
              <a:t>A “user profile rating” feature which will add </a:t>
            </a:r>
            <a:r>
              <a:rPr lang="en" sz="1000">
                <a:latin typeface="Calibri"/>
                <a:ea typeface="Calibri"/>
                <a:cs typeface="Calibri"/>
                <a:sym typeface="Calibri"/>
              </a:rPr>
              <a:t>credibility</a:t>
            </a:r>
            <a:r>
              <a:rPr lang="en" sz="1000">
                <a:latin typeface="Calibri"/>
                <a:ea typeface="Calibri"/>
                <a:cs typeface="Calibri"/>
                <a:sym typeface="Calibri"/>
              </a:rPr>
              <a:t> to a user </a:t>
            </a:r>
            <a:r>
              <a:rPr lang="en" sz="1000">
                <a:latin typeface="Calibri"/>
                <a:ea typeface="Calibri"/>
                <a:cs typeface="Calibri"/>
                <a:sym typeface="Calibri"/>
              </a:rPr>
              <a:t>profile</a:t>
            </a:r>
            <a:r>
              <a:rPr lang="en" sz="1000">
                <a:latin typeface="Calibri"/>
                <a:ea typeface="Calibri"/>
                <a:cs typeface="Calibri"/>
                <a:sym typeface="Calibri"/>
              </a:rPr>
              <a:t> apart from the twitter blue feature. </a:t>
            </a:r>
            <a:endParaRPr sz="1000">
              <a:latin typeface="Calibri"/>
              <a:ea typeface="Calibri"/>
              <a:cs typeface="Calibri"/>
              <a:sym typeface="Calibri"/>
            </a:endParaRPr>
          </a:p>
        </p:txBody>
      </p:sp>
      <p:sp>
        <p:nvSpPr>
          <p:cNvPr id="216" name="Google Shape;216;p22"/>
          <p:cNvSpPr txBox="1"/>
          <p:nvPr/>
        </p:nvSpPr>
        <p:spPr>
          <a:xfrm>
            <a:off x="222475" y="2605425"/>
            <a:ext cx="3314700" cy="834000"/>
          </a:xfrm>
          <a:prstGeom prst="rect">
            <a:avLst/>
          </a:prstGeom>
          <a:noFill/>
          <a:ln cap="flat" cmpd="sng" w="9525">
            <a:solidFill>
              <a:srgbClr val="FF0000"/>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chemeClr val="accent1"/>
                </a:solidFill>
                <a:latin typeface="Calibri"/>
                <a:ea typeface="Calibri"/>
                <a:cs typeface="Calibri"/>
                <a:sym typeface="Calibri"/>
              </a:rPr>
              <a:t>VALUE PROPOSITION TO USERS</a:t>
            </a:r>
            <a:r>
              <a:rPr lang="en">
                <a:latin typeface="Calibri"/>
                <a:ea typeface="Calibri"/>
                <a:cs typeface="Calibri"/>
                <a:sym typeface="Calibri"/>
              </a:rPr>
              <a:t> - </a:t>
            </a:r>
            <a:r>
              <a:rPr lang="en" sz="1000">
                <a:latin typeface="Calibri"/>
                <a:ea typeface="Calibri"/>
                <a:cs typeface="Calibri"/>
                <a:sym typeface="Calibri"/>
              </a:rPr>
              <a:t>This feature will ensure that the users have a credible way of trusting twitter profiles and choose to follow users or content based on the rating.</a:t>
            </a:r>
            <a:endParaRPr sz="1000">
              <a:latin typeface="Calibri"/>
              <a:ea typeface="Calibri"/>
              <a:cs typeface="Calibri"/>
              <a:sym typeface="Calibri"/>
            </a:endParaRPr>
          </a:p>
        </p:txBody>
      </p:sp>
      <p:sp>
        <p:nvSpPr>
          <p:cNvPr id="217" name="Google Shape;217;p22"/>
          <p:cNvSpPr txBox="1"/>
          <p:nvPr/>
        </p:nvSpPr>
        <p:spPr>
          <a:xfrm>
            <a:off x="222475" y="1686588"/>
            <a:ext cx="3314700" cy="834000"/>
          </a:xfrm>
          <a:prstGeom prst="rect">
            <a:avLst/>
          </a:prstGeom>
          <a:noFill/>
          <a:ln cap="flat" cmpd="sng" w="9525">
            <a:solidFill>
              <a:srgbClr val="FF0000"/>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chemeClr val="accent1"/>
                </a:solidFill>
                <a:latin typeface="Calibri"/>
                <a:ea typeface="Calibri"/>
                <a:cs typeface="Calibri"/>
                <a:sym typeface="Calibri"/>
              </a:rPr>
              <a:t>INSIGHTS</a:t>
            </a:r>
            <a:r>
              <a:rPr lang="en">
                <a:latin typeface="Calibri"/>
                <a:ea typeface="Calibri"/>
                <a:cs typeface="Calibri"/>
                <a:sym typeface="Calibri"/>
              </a:rPr>
              <a:t> - </a:t>
            </a:r>
            <a:r>
              <a:rPr lang="en" sz="1000">
                <a:solidFill>
                  <a:schemeClr val="dk1"/>
                </a:solidFill>
                <a:latin typeface="Calibri"/>
                <a:ea typeface="Calibri"/>
                <a:cs typeface="Calibri"/>
                <a:sym typeface="Calibri"/>
              </a:rPr>
              <a:t>With the monetization of twitter, any premium user can purchase twitter blue and get their profiles verified. This has led to further decline in user trust on platform and increased cases of misinformation.</a:t>
            </a:r>
            <a:endParaRPr sz="1000">
              <a:solidFill>
                <a:schemeClr val="dk1"/>
              </a:solidFill>
              <a:latin typeface="Calibri"/>
              <a:ea typeface="Calibri"/>
              <a:cs typeface="Calibri"/>
              <a:sym typeface="Calibri"/>
            </a:endParaRPr>
          </a:p>
          <a:p>
            <a:pPr indent="0" lvl="0" marL="0" rtl="0" algn="l">
              <a:spcBef>
                <a:spcPts val="0"/>
              </a:spcBef>
              <a:spcAft>
                <a:spcPts val="0"/>
              </a:spcAft>
              <a:buNone/>
            </a:pPr>
            <a:r>
              <a:t/>
            </a:r>
            <a:endParaRPr sz="1000">
              <a:latin typeface="Calibri"/>
              <a:ea typeface="Calibri"/>
              <a:cs typeface="Calibri"/>
              <a:sym typeface="Calibri"/>
            </a:endParaRPr>
          </a:p>
        </p:txBody>
      </p:sp>
      <p:sp>
        <p:nvSpPr>
          <p:cNvPr id="218" name="Google Shape;218;p22"/>
          <p:cNvSpPr txBox="1"/>
          <p:nvPr/>
        </p:nvSpPr>
        <p:spPr>
          <a:xfrm>
            <a:off x="222475" y="3594300"/>
            <a:ext cx="3314700" cy="834000"/>
          </a:xfrm>
          <a:prstGeom prst="rect">
            <a:avLst/>
          </a:prstGeom>
          <a:noFill/>
          <a:ln cap="flat" cmpd="sng" w="9525">
            <a:solidFill>
              <a:srgbClr val="FF0000"/>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chemeClr val="accent1"/>
                </a:solidFill>
                <a:latin typeface="Calibri"/>
                <a:ea typeface="Calibri"/>
                <a:cs typeface="Calibri"/>
                <a:sym typeface="Calibri"/>
              </a:rPr>
              <a:t>SUCCESS METRICS</a:t>
            </a:r>
            <a:r>
              <a:rPr lang="en">
                <a:latin typeface="Calibri"/>
                <a:ea typeface="Calibri"/>
                <a:cs typeface="Calibri"/>
                <a:sym typeface="Calibri"/>
              </a:rPr>
              <a:t> - </a:t>
            </a:r>
            <a:endParaRPr sz="1000">
              <a:latin typeface="Calibri"/>
              <a:ea typeface="Calibri"/>
              <a:cs typeface="Calibri"/>
              <a:sym typeface="Calibri"/>
            </a:endParaRPr>
          </a:p>
          <a:p>
            <a:pPr indent="0" lvl="0" marL="0" rtl="0" algn="l">
              <a:spcBef>
                <a:spcPts val="0"/>
              </a:spcBef>
              <a:spcAft>
                <a:spcPts val="0"/>
              </a:spcAft>
              <a:buNone/>
            </a:pPr>
            <a:r>
              <a:rPr lang="en" sz="1000">
                <a:latin typeface="Calibri"/>
                <a:ea typeface="Calibri"/>
                <a:cs typeface="Calibri"/>
                <a:sym typeface="Calibri"/>
              </a:rPr>
              <a:t>Number of clicks on rating feature</a:t>
            </a:r>
            <a:endParaRPr sz="1000">
              <a:latin typeface="Calibri"/>
              <a:ea typeface="Calibri"/>
              <a:cs typeface="Calibri"/>
              <a:sym typeface="Calibri"/>
            </a:endParaRPr>
          </a:p>
          <a:p>
            <a:pPr indent="0" lvl="0" marL="0" rtl="0" algn="l">
              <a:spcBef>
                <a:spcPts val="0"/>
              </a:spcBef>
              <a:spcAft>
                <a:spcPts val="0"/>
              </a:spcAft>
              <a:buNone/>
            </a:pPr>
            <a:r>
              <a:rPr lang="en" sz="1000">
                <a:latin typeface="Calibri"/>
                <a:ea typeface="Calibri"/>
                <a:cs typeface="Calibri"/>
                <a:sym typeface="Calibri"/>
              </a:rPr>
              <a:t>Average number of followers per profile</a:t>
            </a:r>
            <a:endParaRPr sz="1000">
              <a:latin typeface="Calibri"/>
              <a:ea typeface="Calibri"/>
              <a:cs typeface="Calibri"/>
              <a:sym typeface="Calibri"/>
            </a:endParaRPr>
          </a:p>
          <a:p>
            <a:pPr indent="0" lvl="0" marL="0" rtl="0" algn="l">
              <a:spcBef>
                <a:spcPts val="0"/>
              </a:spcBef>
              <a:spcAft>
                <a:spcPts val="0"/>
              </a:spcAft>
              <a:buNone/>
            </a:pPr>
            <a:r>
              <a:rPr lang="en" sz="1000">
                <a:latin typeface="Calibri"/>
                <a:ea typeface="Calibri"/>
                <a:cs typeface="Calibri"/>
                <a:sym typeface="Calibri"/>
              </a:rPr>
              <a:t>Monthly </a:t>
            </a:r>
            <a:r>
              <a:rPr lang="en" sz="1000">
                <a:latin typeface="Calibri"/>
                <a:ea typeface="Calibri"/>
                <a:cs typeface="Calibri"/>
                <a:sym typeface="Calibri"/>
              </a:rPr>
              <a:t>retention</a:t>
            </a:r>
            <a:endParaRPr sz="1000">
              <a:latin typeface="Calibri"/>
              <a:ea typeface="Calibri"/>
              <a:cs typeface="Calibri"/>
              <a:sym typeface="Calibri"/>
            </a:endParaRPr>
          </a:p>
        </p:txBody>
      </p:sp>
      <p:pic>
        <p:nvPicPr>
          <p:cNvPr id="219" name="Google Shape;219;p22"/>
          <p:cNvPicPr preferRelativeResize="0"/>
          <p:nvPr/>
        </p:nvPicPr>
        <p:blipFill>
          <a:blip r:embed="rId3">
            <a:alphaModFix/>
          </a:blip>
          <a:stretch>
            <a:fillRect/>
          </a:stretch>
        </p:blipFill>
        <p:spPr>
          <a:xfrm>
            <a:off x="3841975" y="606275"/>
            <a:ext cx="4524026" cy="4255935"/>
          </a:xfrm>
          <a:prstGeom prst="rect">
            <a:avLst/>
          </a:prstGeom>
          <a:noFill/>
          <a:ln>
            <a:noFill/>
          </a:ln>
        </p:spPr>
      </p:pic>
      <p:pic>
        <p:nvPicPr>
          <p:cNvPr id="220" name="Google Shape;220;p22"/>
          <p:cNvPicPr preferRelativeResize="0"/>
          <p:nvPr/>
        </p:nvPicPr>
        <p:blipFill>
          <a:blip r:embed="rId4">
            <a:alphaModFix/>
          </a:blip>
          <a:stretch>
            <a:fillRect/>
          </a:stretch>
        </p:blipFill>
        <p:spPr>
          <a:xfrm>
            <a:off x="8617620" y="174098"/>
            <a:ext cx="343380" cy="3509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